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 id="258" r:id="rId4"/>
    <p:sldId id="259" r:id="rId5"/>
    <p:sldId id="260" r:id="rId6"/>
    <p:sldId id="261" r:id="rId7"/>
    <p:sldId id="263" r:id="rId8"/>
    <p:sldId id="262"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5827"/>
  </p:normalViewPr>
  <p:slideViewPr>
    <p:cSldViewPr snapToGrid="0" snapToObjects="1">
      <p:cViewPr varScale="1">
        <p:scale>
          <a:sx n="112" d="100"/>
          <a:sy n="112" d="100"/>
        </p:scale>
        <p:origin x="57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0C7ED168-A643-8F45-96C4-63B201D939AE}" type="datetimeFigureOut">
              <a:rPr lang="en-US" smtClean="0"/>
              <a:t>4/6/20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E69BE1-3E6C-5845-B378-AD627438BF0C}" type="slidenum">
              <a:rPr lang="en-US" smtClean="0"/>
              <a:t>‹#›</a:t>
            </a:fld>
            <a:endParaRPr lang="en-US"/>
          </a:p>
        </p:txBody>
      </p:sp>
    </p:spTree>
    <p:extLst>
      <p:ext uri="{BB962C8B-B14F-4D97-AF65-F5344CB8AC3E}">
        <p14:creationId xmlns:p14="http://schemas.microsoft.com/office/powerpoint/2010/main" val="396251114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7ED168-A643-8F45-96C4-63B201D939AE}" type="datetimeFigureOut">
              <a:rPr lang="en-US" smtClean="0"/>
              <a:t>4/6/20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E69BE1-3E6C-5845-B378-AD627438BF0C}" type="slidenum">
              <a:rPr lang="en-US" smtClean="0"/>
              <a:t>‹#›</a:t>
            </a:fld>
            <a:endParaRPr lang="en-US"/>
          </a:p>
        </p:txBody>
      </p:sp>
    </p:spTree>
    <p:extLst>
      <p:ext uri="{BB962C8B-B14F-4D97-AF65-F5344CB8AC3E}">
        <p14:creationId xmlns:p14="http://schemas.microsoft.com/office/powerpoint/2010/main" val="1263570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7ED168-A643-8F45-96C4-63B201D939AE}" type="datetimeFigureOut">
              <a:rPr lang="en-US" smtClean="0"/>
              <a:t>4/6/20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E69BE1-3E6C-5845-B378-AD627438BF0C}" type="slidenum">
              <a:rPr lang="en-US" smtClean="0"/>
              <a:t>‹#›</a:t>
            </a:fld>
            <a:endParaRPr lang="en-US"/>
          </a:p>
        </p:txBody>
      </p:sp>
    </p:spTree>
    <p:extLst>
      <p:ext uri="{BB962C8B-B14F-4D97-AF65-F5344CB8AC3E}">
        <p14:creationId xmlns:p14="http://schemas.microsoft.com/office/powerpoint/2010/main" val="1649698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C7ED168-A643-8F45-96C4-63B201D939AE}" type="datetimeFigureOut">
              <a:rPr lang="en-US" smtClean="0"/>
              <a:t>4/6/20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E69BE1-3E6C-5845-B378-AD627438BF0C}" type="slidenum">
              <a:rPr lang="en-US" smtClean="0"/>
              <a:t>‹#›</a:t>
            </a:fld>
            <a:endParaRPr lang="en-US"/>
          </a:p>
        </p:txBody>
      </p:sp>
    </p:spTree>
    <p:extLst>
      <p:ext uri="{BB962C8B-B14F-4D97-AF65-F5344CB8AC3E}">
        <p14:creationId xmlns:p14="http://schemas.microsoft.com/office/powerpoint/2010/main" val="2710543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0C7ED168-A643-8F45-96C4-63B201D939AE}" type="datetimeFigureOut">
              <a:rPr lang="en-US" smtClean="0"/>
              <a:t>4/6/20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E69BE1-3E6C-5845-B378-AD627438BF0C}" type="slidenum">
              <a:rPr lang="en-US" smtClean="0"/>
              <a:t>‹#›</a:t>
            </a:fld>
            <a:endParaRPr lang="en-US"/>
          </a:p>
        </p:txBody>
      </p:sp>
    </p:spTree>
    <p:extLst>
      <p:ext uri="{BB962C8B-B14F-4D97-AF65-F5344CB8AC3E}">
        <p14:creationId xmlns:p14="http://schemas.microsoft.com/office/powerpoint/2010/main" val="209935996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0C7ED168-A643-8F45-96C4-63B201D939AE}" type="datetimeFigureOut">
              <a:rPr lang="en-US" smtClean="0"/>
              <a:t>4/6/20</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52E69BE1-3E6C-5845-B378-AD627438BF0C}" type="slidenum">
              <a:rPr lang="en-US" smtClean="0"/>
              <a:t>‹#›</a:t>
            </a:fld>
            <a:endParaRPr lang="en-US"/>
          </a:p>
        </p:txBody>
      </p:sp>
    </p:spTree>
    <p:extLst>
      <p:ext uri="{BB962C8B-B14F-4D97-AF65-F5344CB8AC3E}">
        <p14:creationId xmlns:p14="http://schemas.microsoft.com/office/powerpoint/2010/main" val="3784141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0C7ED168-A643-8F45-96C4-63B201D939AE}" type="datetimeFigureOut">
              <a:rPr lang="en-US" smtClean="0"/>
              <a:t>4/6/20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E69BE1-3E6C-5845-B378-AD627438BF0C}"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327243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C7ED168-A643-8F45-96C4-63B201D939AE}" type="datetimeFigureOut">
              <a:rPr lang="en-US" smtClean="0"/>
              <a:t>4/6/20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E69BE1-3E6C-5845-B378-AD627438BF0C}" type="slidenum">
              <a:rPr lang="en-US" smtClean="0"/>
              <a:t>‹#›</a:t>
            </a:fld>
            <a:endParaRPr lang="en-US"/>
          </a:p>
        </p:txBody>
      </p:sp>
    </p:spTree>
    <p:extLst>
      <p:ext uri="{BB962C8B-B14F-4D97-AF65-F5344CB8AC3E}">
        <p14:creationId xmlns:p14="http://schemas.microsoft.com/office/powerpoint/2010/main" val="1466674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7ED168-A643-8F45-96C4-63B201D939AE}" type="datetimeFigureOut">
              <a:rPr lang="en-US" smtClean="0"/>
              <a:t>4/6/20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E69BE1-3E6C-5845-B378-AD627438BF0C}" type="slidenum">
              <a:rPr lang="en-US" smtClean="0"/>
              <a:t>‹#›</a:t>
            </a:fld>
            <a:endParaRPr lang="en-US"/>
          </a:p>
        </p:txBody>
      </p:sp>
    </p:spTree>
    <p:extLst>
      <p:ext uri="{BB962C8B-B14F-4D97-AF65-F5344CB8AC3E}">
        <p14:creationId xmlns:p14="http://schemas.microsoft.com/office/powerpoint/2010/main" val="4287555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0C7ED168-A643-8F45-96C4-63B201D939AE}" type="datetimeFigureOut">
              <a:rPr lang="en-US" smtClean="0"/>
              <a:t>4/6/20</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52E69BE1-3E6C-5845-B378-AD627438BF0C}" type="slidenum">
              <a:rPr lang="en-US" smtClean="0"/>
              <a:t>‹#›</a:t>
            </a:fld>
            <a:endParaRPr lang="en-US"/>
          </a:p>
        </p:txBody>
      </p:sp>
    </p:spTree>
    <p:extLst>
      <p:ext uri="{BB962C8B-B14F-4D97-AF65-F5344CB8AC3E}">
        <p14:creationId xmlns:p14="http://schemas.microsoft.com/office/powerpoint/2010/main" val="2383647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C7ED168-A643-8F45-96C4-63B201D939AE}" type="datetimeFigureOut">
              <a:rPr lang="en-US" smtClean="0"/>
              <a:t>4/6/20</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52E69BE1-3E6C-5845-B378-AD627438BF0C}" type="slidenum">
              <a:rPr lang="en-US" smtClean="0"/>
              <a:t>‹#›</a:t>
            </a:fld>
            <a:endParaRPr lang="en-US"/>
          </a:p>
        </p:txBody>
      </p:sp>
    </p:spTree>
    <p:extLst>
      <p:ext uri="{BB962C8B-B14F-4D97-AF65-F5344CB8AC3E}">
        <p14:creationId xmlns:p14="http://schemas.microsoft.com/office/powerpoint/2010/main" val="1593122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0C7ED168-A643-8F45-96C4-63B201D939AE}" type="datetimeFigureOut">
              <a:rPr lang="en-US" smtClean="0"/>
              <a:t>4/6/20</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52E69BE1-3E6C-5845-B378-AD627438BF0C}" type="slidenum">
              <a:rPr lang="en-US" smtClean="0"/>
              <a:t>‹#›</a:t>
            </a:fld>
            <a:endParaRPr lang="en-US"/>
          </a:p>
        </p:txBody>
      </p:sp>
    </p:spTree>
    <p:extLst>
      <p:ext uri="{BB962C8B-B14F-4D97-AF65-F5344CB8AC3E}">
        <p14:creationId xmlns:p14="http://schemas.microsoft.com/office/powerpoint/2010/main" val="223729482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CFAD6-4A24-4C42-B3F5-402DD38F8E2C}"/>
              </a:ext>
            </a:extLst>
          </p:cNvPr>
          <p:cNvSpPr>
            <a:spLocks noGrp="1"/>
          </p:cNvSpPr>
          <p:nvPr>
            <p:ph type="ctrTitle"/>
          </p:nvPr>
        </p:nvSpPr>
        <p:spPr/>
        <p:txBody>
          <a:bodyPr>
            <a:normAutofit fontScale="90000"/>
          </a:bodyPr>
          <a:lstStyle/>
          <a:p>
            <a:r>
              <a:rPr lang="en-US" dirty="0"/>
              <a:t>Using atomic force microscopy to study diamond surfaces</a:t>
            </a:r>
          </a:p>
        </p:txBody>
      </p:sp>
      <p:sp>
        <p:nvSpPr>
          <p:cNvPr id="3" name="Subtitle 2">
            <a:extLst>
              <a:ext uri="{FF2B5EF4-FFF2-40B4-BE49-F238E27FC236}">
                <a16:creationId xmlns:a16="http://schemas.microsoft.com/office/drawing/2014/main" id="{8D2679E7-4DAE-DB49-B78C-F72AB1BB54AB}"/>
              </a:ext>
            </a:extLst>
          </p:cNvPr>
          <p:cNvSpPr>
            <a:spLocks noGrp="1"/>
          </p:cNvSpPr>
          <p:nvPr>
            <p:ph type="subTitle" idx="1"/>
          </p:nvPr>
        </p:nvSpPr>
        <p:spPr/>
        <p:txBody>
          <a:bodyPr/>
          <a:lstStyle/>
          <a:p>
            <a:r>
              <a:rPr lang="en-US" dirty="0"/>
              <a:t>Eric Gutierrez, Dr.  Anna Zaniewski, Dr. Robert </a:t>
            </a:r>
            <a:r>
              <a:rPr lang="en-US" dirty="0" err="1"/>
              <a:t>Nemanich</a:t>
            </a:r>
            <a:endParaRPr lang="en-US" dirty="0"/>
          </a:p>
          <a:p>
            <a:r>
              <a:rPr lang="en-US" dirty="0"/>
              <a:t>Arizona State University Department of Physics</a:t>
            </a:r>
          </a:p>
        </p:txBody>
      </p:sp>
    </p:spTree>
    <p:extLst>
      <p:ext uri="{BB962C8B-B14F-4D97-AF65-F5344CB8AC3E}">
        <p14:creationId xmlns:p14="http://schemas.microsoft.com/office/powerpoint/2010/main" val="42672705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950FA-FCD6-6640-8154-4F77E4785D28}"/>
              </a:ext>
            </a:extLst>
          </p:cNvPr>
          <p:cNvSpPr>
            <a:spLocks noGrp="1"/>
          </p:cNvSpPr>
          <p:nvPr>
            <p:ph type="title"/>
          </p:nvPr>
        </p:nvSpPr>
        <p:spPr/>
        <p:txBody>
          <a:bodyPr/>
          <a:lstStyle/>
          <a:p>
            <a:r>
              <a:rPr lang="en-US" dirty="0"/>
              <a:t>Conclusions</a:t>
            </a:r>
          </a:p>
        </p:txBody>
      </p:sp>
      <p:sp>
        <p:nvSpPr>
          <p:cNvPr id="3" name="Content Placeholder 2">
            <a:extLst>
              <a:ext uri="{FF2B5EF4-FFF2-40B4-BE49-F238E27FC236}">
                <a16:creationId xmlns:a16="http://schemas.microsoft.com/office/drawing/2014/main" id="{51210066-2D94-6C46-AF29-372DA3F22261}"/>
              </a:ext>
            </a:extLst>
          </p:cNvPr>
          <p:cNvSpPr>
            <a:spLocks noGrp="1"/>
          </p:cNvSpPr>
          <p:nvPr>
            <p:ph idx="1"/>
          </p:nvPr>
        </p:nvSpPr>
        <p:spPr>
          <a:xfrm>
            <a:off x="1577340" y="2638044"/>
            <a:ext cx="9098280" cy="3101983"/>
          </a:xfrm>
        </p:spPr>
        <p:txBody>
          <a:bodyPr/>
          <a:lstStyle/>
          <a:p>
            <a:r>
              <a:rPr lang="en-US" dirty="0"/>
              <a:t>By better understanding the physical properties of diamond surfaces we can contribute to the development of diamond electronics for the application of power and radiation detection.</a:t>
            </a:r>
          </a:p>
          <a:p>
            <a:r>
              <a:rPr lang="en-US" dirty="0"/>
              <a:t>This technology can then be implemented in upcoming NASA missions such as CubeSats, Explorers, Solar Terrestrial Probe (STP), Living With a Star (LWS), and planetary exploration missions.</a:t>
            </a:r>
          </a:p>
          <a:p>
            <a:pPr lvl="1"/>
            <a:r>
              <a:rPr lang="en-US" dirty="0"/>
              <a:t>These missions will require new instruments to detect radiation and particles in space.</a:t>
            </a:r>
          </a:p>
          <a:p>
            <a:r>
              <a:rPr lang="en-US" dirty="0"/>
              <a:t>By studying these diamond surfaces with the AFM (and its variants KPFM and C-AFM) we can better understand and control diamond processing. </a:t>
            </a:r>
          </a:p>
          <a:p>
            <a:endParaRPr lang="en-US" dirty="0"/>
          </a:p>
          <a:p>
            <a:endParaRPr lang="en-US" dirty="0"/>
          </a:p>
        </p:txBody>
      </p:sp>
    </p:spTree>
    <p:extLst>
      <p:ext uri="{BB962C8B-B14F-4D97-AF65-F5344CB8AC3E}">
        <p14:creationId xmlns:p14="http://schemas.microsoft.com/office/powerpoint/2010/main" val="38640839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C669A-4E20-0042-B47B-3AB54B3A2315}"/>
              </a:ext>
            </a:extLst>
          </p:cNvPr>
          <p:cNvSpPr>
            <a:spLocks noGrp="1"/>
          </p:cNvSpPr>
          <p:nvPr>
            <p:ph type="title"/>
          </p:nvPr>
        </p:nvSpPr>
        <p:spPr/>
        <p:txBody>
          <a:bodyPr/>
          <a:lstStyle/>
          <a:p>
            <a:r>
              <a:rPr lang="en-US" dirty="0"/>
              <a:t>Acknowledgements</a:t>
            </a:r>
          </a:p>
        </p:txBody>
      </p:sp>
      <p:sp>
        <p:nvSpPr>
          <p:cNvPr id="3" name="Content Placeholder 2">
            <a:extLst>
              <a:ext uri="{FF2B5EF4-FFF2-40B4-BE49-F238E27FC236}">
                <a16:creationId xmlns:a16="http://schemas.microsoft.com/office/drawing/2014/main" id="{72519996-3904-CC4A-AEE4-25B8867B86D9}"/>
              </a:ext>
            </a:extLst>
          </p:cNvPr>
          <p:cNvSpPr>
            <a:spLocks noGrp="1"/>
          </p:cNvSpPr>
          <p:nvPr>
            <p:ph idx="1"/>
          </p:nvPr>
        </p:nvSpPr>
        <p:spPr/>
        <p:txBody>
          <a:bodyPr/>
          <a:lstStyle/>
          <a:p>
            <a:r>
              <a:rPr lang="en-US" dirty="0"/>
              <a:t>I would like to acknowledge Dr. Anna Zaniewski for her guidance and patience on this project as she provided me with invaluable knowledge and experience. I would also like to acknowledge, Dr. Robert </a:t>
            </a:r>
            <a:r>
              <a:rPr lang="en-US" dirty="0" err="1"/>
              <a:t>Nemanich</a:t>
            </a:r>
            <a:r>
              <a:rPr lang="en-US" dirty="0"/>
              <a:t> for allowing me to use and form a part of his lab and its resources as well as Franz </a:t>
            </a:r>
            <a:r>
              <a:rPr lang="en-US" dirty="0" err="1"/>
              <a:t>Koeck</a:t>
            </a:r>
            <a:r>
              <a:rPr lang="en-US" dirty="0"/>
              <a:t> for growing the diamond film on our samples. Finally, I also acknowledge ASU NASA Space Grant with granting me this great opportunity to get involved in research. </a:t>
            </a:r>
          </a:p>
          <a:p>
            <a:endParaRPr lang="en-US" dirty="0"/>
          </a:p>
        </p:txBody>
      </p:sp>
    </p:spTree>
    <p:extLst>
      <p:ext uri="{BB962C8B-B14F-4D97-AF65-F5344CB8AC3E}">
        <p14:creationId xmlns:p14="http://schemas.microsoft.com/office/powerpoint/2010/main" val="3460651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614A-511C-FC4F-AF60-59DA3DD3DAAB}"/>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9C243196-EA43-9D4C-BB68-DF98489F71AE}"/>
              </a:ext>
            </a:extLst>
          </p:cNvPr>
          <p:cNvSpPr>
            <a:spLocks noGrp="1"/>
          </p:cNvSpPr>
          <p:nvPr>
            <p:ph idx="1"/>
          </p:nvPr>
        </p:nvSpPr>
        <p:spPr>
          <a:xfrm>
            <a:off x="971550" y="2286001"/>
            <a:ext cx="10515600" cy="3857624"/>
          </a:xfrm>
        </p:spPr>
        <p:txBody>
          <a:bodyPr>
            <a:normAutofit fontScale="92500" lnSpcReduction="20000"/>
          </a:bodyPr>
          <a:lstStyle/>
          <a:p>
            <a:pPr algn="just"/>
            <a:r>
              <a:rPr lang="en-US" dirty="0"/>
              <a:t>In this project we use two forms of Atomic Force Microscopy (AFM) to study the surfaces of diamond and their electrical properties.</a:t>
            </a:r>
          </a:p>
          <a:p>
            <a:pPr lvl="1" algn="just"/>
            <a:r>
              <a:rPr lang="en-US" dirty="0"/>
              <a:t>Conductive Atomic Force Microscopy (C-AFM)</a:t>
            </a:r>
          </a:p>
          <a:p>
            <a:pPr lvl="1" algn="just"/>
            <a:r>
              <a:rPr lang="en-US" dirty="0"/>
              <a:t>Kelvin Probe Force Microscopy (KPFM)</a:t>
            </a:r>
          </a:p>
          <a:p>
            <a:pPr algn="just"/>
            <a:r>
              <a:rPr lang="en-US" dirty="0"/>
              <a:t>An AFM is a type of microscope that scans a sharp tip across a surface to measure its topography or electrical properties.</a:t>
            </a:r>
          </a:p>
          <a:p>
            <a:pPr algn="just"/>
            <a:r>
              <a:rPr lang="en-US" dirty="0"/>
              <a:t>For this project we use AFM to study diamond. Diamond is attracting great interest due to its many unique qualities, like its wide band gap (5.45 eV), its ability to operate under high temperatures and in radioactive environments among other qualities.</a:t>
            </a:r>
          </a:p>
          <a:p>
            <a:pPr algn="just"/>
            <a:r>
              <a:rPr lang="en-US" dirty="0"/>
              <a:t>So far, we have taken a n-type nanocrystalline diamond film on molybdenum and scanned its topographical surface.</a:t>
            </a:r>
          </a:p>
          <a:p>
            <a:pPr algn="just"/>
            <a:r>
              <a:rPr lang="en-US" dirty="0"/>
              <a:t>Our next steps would be to carry out electrical measurements with the KPFM to determine the samples electric potential in various areas of the surface to study its </a:t>
            </a:r>
            <a:r>
              <a:rPr lang="en-US" dirty="0" err="1"/>
              <a:t>anisotropicities</a:t>
            </a:r>
            <a:r>
              <a:rPr lang="en-US" dirty="0"/>
              <a:t> as well as its electrical-topographical correlation. </a:t>
            </a:r>
          </a:p>
          <a:p>
            <a:pPr algn="just"/>
            <a:r>
              <a:rPr lang="en-US" dirty="0"/>
              <a:t>We will also use C-AFM to study how its resistance varies over various areas of the sample. </a:t>
            </a:r>
          </a:p>
          <a:p>
            <a:endParaRPr lang="en-US" dirty="0"/>
          </a:p>
          <a:p>
            <a:endParaRPr lang="en-US" dirty="0"/>
          </a:p>
        </p:txBody>
      </p:sp>
    </p:spTree>
    <p:extLst>
      <p:ext uri="{BB962C8B-B14F-4D97-AF65-F5344CB8AC3E}">
        <p14:creationId xmlns:p14="http://schemas.microsoft.com/office/powerpoint/2010/main" val="4268814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B37DA8-A87E-CB46-8C0C-8335AEAFF4F3}"/>
              </a:ext>
            </a:extLst>
          </p:cNvPr>
          <p:cNvSpPr>
            <a:spLocks noGrp="1"/>
          </p:cNvSpPr>
          <p:nvPr>
            <p:ph type="title"/>
          </p:nvPr>
        </p:nvSpPr>
        <p:spPr/>
        <p:txBody>
          <a:bodyPr/>
          <a:lstStyle/>
          <a:p>
            <a:r>
              <a:rPr lang="en-US" dirty="0"/>
              <a:t>Benefits of diamond</a:t>
            </a:r>
          </a:p>
        </p:txBody>
      </p:sp>
      <p:sp>
        <p:nvSpPr>
          <p:cNvPr id="3" name="Content Placeholder 2">
            <a:extLst>
              <a:ext uri="{FF2B5EF4-FFF2-40B4-BE49-F238E27FC236}">
                <a16:creationId xmlns:a16="http://schemas.microsoft.com/office/drawing/2014/main" id="{F8383D45-54C7-F042-84D5-1539518B31B4}"/>
              </a:ext>
            </a:extLst>
          </p:cNvPr>
          <p:cNvSpPr>
            <a:spLocks noGrp="1"/>
          </p:cNvSpPr>
          <p:nvPr>
            <p:ph idx="1"/>
          </p:nvPr>
        </p:nvSpPr>
        <p:spPr>
          <a:xfrm>
            <a:off x="1074420" y="2638044"/>
            <a:ext cx="10206990" cy="3101983"/>
          </a:xfrm>
        </p:spPr>
        <p:txBody>
          <a:bodyPr>
            <a:normAutofit fontScale="92500" lnSpcReduction="20000"/>
          </a:bodyPr>
          <a:lstStyle/>
          <a:p>
            <a:pPr algn="just"/>
            <a:r>
              <a:rPr lang="en-US" dirty="0"/>
              <a:t>Diamond can be used as a wide band gap semiconductor. Diamond’s band gap (5.45 eV) is much greater than silicon’s (1.1 eV), which currently dominates electronics.</a:t>
            </a:r>
          </a:p>
          <a:p>
            <a:pPr lvl="1" algn="just"/>
            <a:r>
              <a:rPr lang="en-US" dirty="0"/>
              <a:t>This advantage opens many new possibilities to implement diamond power electronics and radiation detectors.</a:t>
            </a:r>
          </a:p>
          <a:p>
            <a:pPr algn="just"/>
            <a:r>
              <a:rPr lang="en-US" dirty="0"/>
              <a:t>Diamond is also capable of operating under high temperatures and in extreme radiation environments, such as space.</a:t>
            </a:r>
          </a:p>
          <a:p>
            <a:pPr algn="just"/>
            <a:r>
              <a:rPr lang="en-US" dirty="0"/>
              <a:t>The </a:t>
            </a:r>
            <a:r>
              <a:rPr lang="en-US" dirty="0" err="1"/>
              <a:t>Nemanich</a:t>
            </a:r>
            <a:r>
              <a:rPr lang="en-US" dirty="0"/>
              <a:t> Diamond Lab has the ability to grow doped diamond which is essential for making PIN, Schottky, and Schottky PIN structures.</a:t>
            </a:r>
          </a:p>
          <a:p>
            <a:pPr algn="just"/>
            <a:r>
              <a:rPr lang="en-US" dirty="0"/>
              <a:t>This project contributes to the development of diamond electronics by deepening our understanding of its surface properties. </a:t>
            </a:r>
          </a:p>
          <a:p>
            <a:pPr algn="just"/>
            <a:r>
              <a:rPr lang="en-US" dirty="0"/>
              <a:t>We want to study not only the topography of the material but also its electronic properties like its topographic-electronic correlation as well as its surface potential. </a:t>
            </a:r>
          </a:p>
          <a:p>
            <a:endParaRPr lang="en-US" dirty="0"/>
          </a:p>
        </p:txBody>
      </p:sp>
    </p:spTree>
    <p:extLst>
      <p:ext uri="{BB962C8B-B14F-4D97-AF65-F5344CB8AC3E}">
        <p14:creationId xmlns:p14="http://schemas.microsoft.com/office/powerpoint/2010/main" val="1706435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1389F-E705-C94F-B2B7-378858CF5572}"/>
              </a:ext>
            </a:extLst>
          </p:cNvPr>
          <p:cNvSpPr>
            <a:spLocks noGrp="1"/>
          </p:cNvSpPr>
          <p:nvPr>
            <p:ph type="title"/>
          </p:nvPr>
        </p:nvSpPr>
        <p:spPr/>
        <p:txBody>
          <a:bodyPr/>
          <a:lstStyle/>
          <a:p>
            <a:r>
              <a:rPr lang="en-US" dirty="0"/>
              <a:t>What is an </a:t>
            </a:r>
            <a:r>
              <a:rPr lang="en-US" dirty="0" err="1"/>
              <a:t>Afm</a:t>
            </a:r>
            <a:r>
              <a:rPr lang="en-US" dirty="0"/>
              <a:t>?</a:t>
            </a:r>
          </a:p>
        </p:txBody>
      </p:sp>
      <p:sp>
        <p:nvSpPr>
          <p:cNvPr id="3" name="Content Placeholder 2">
            <a:extLst>
              <a:ext uri="{FF2B5EF4-FFF2-40B4-BE49-F238E27FC236}">
                <a16:creationId xmlns:a16="http://schemas.microsoft.com/office/drawing/2014/main" id="{BC841D06-75E3-4248-910D-4A00CC220F96}"/>
              </a:ext>
            </a:extLst>
          </p:cNvPr>
          <p:cNvSpPr>
            <a:spLocks noGrp="1"/>
          </p:cNvSpPr>
          <p:nvPr>
            <p:ph idx="1"/>
          </p:nvPr>
        </p:nvSpPr>
        <p:spPr>
          <a:xfrm>
            <a:off x="1710690" y="2638044"/>
            <a:ext cx="5044440" cy="3101983"/>
          </a:xfrm>
        </p:spPr>
        <p:txBody>
          <a:bodyPr>
            <a:normAutofit fontScale="92500" lnSpcReduction="10000"/>
          </a:bodyPr>
          <a:lstStyle/>
          <a:p>
            <a:pPr algn="just"/>
            <a:r>
              <a:rPr lang="en-US" dirty="0">
                <a:solidFill>
                  <a:prstClr val="black"/>
                </a:solidFill>
                <a:latin typeface="Calibri" panose="020F0502020204030204"/>
              </a:rPr>
              <a:t>The way in which a normal AFM works is simple.</a:t>
            </a:r>
          </a:p>
          <a:p>
            <a:pPr algn="just"/>
            <a:r>
              <a:rPr lang="en-US" dirty="0">
                <a:solidFill>
                  <a:prstClr val="black"/>
                </a:solidFill>
                <a:latin typeface="Calibri" panose="020F0502020204030204"/>
              </a:rPr>
              <a:t>The sample to be measured is placed on top of a sample holder. </a:t>
            </a:r>
          </a:p>
          <a:p>
            <a:pPr algn="just"/>
            <a:r>
              <a:rPr lang="en-US" dirty="0">
                <a:solidFill>
                  <a:prstClr val="black"/>
                </a:solidFill>
                <a:latin typeface="Calibri" panose="020F0502020204030204"/>
              </a:rPr>
              <a:t>The cantilever holds and drives the tip on top of the sample.</a:t>
            </a:r>
          </a:p>
          <a:p>
            <a:pPr algn="just"/>
            <a:r>
              <a:rPr lang="en-US" dirty="0">
                <a:solidFill>
                  <a:prstClr val="black"/>
                </a:solidFill>
                <a:latin typeface="Calibri" panose="020F0502020204030204"/>
              </a:rPr>
              <a:t>The laser is aimed at the cantilever. </a:t>
            </a:r>
          </a:p>
          <a:p>
            <a:pPr algn="just"/>
            <a:r>
              <a:rPr lang="en-US" dirty="0">
                <a:solidFill>
                  <a:prstClr val="black"/>
                </a:solidFill>
                <a:latin typeface="Calibri" panose="020F0502020204030204"/>
              </a:rPr>
              <a:t>As the cantilever moves up and down while scanning the surface it reflects the laser.</a:t>
            </a:r>
          </a:p>
          <a:p>
            <a:pPr algn="just"/>
            <a:r>
              <a:rPr lang="en-US" dirty="0">
                <a:solidFill>
                  <a:prstClr val="black"/>
                </a:solidFill>
                <a:latin typeface="Calibri" panose="020F0502020204030204"/>
              </a:rPr>
              <a:t>The photodetector then detects the laser reflection along with its deviations and creates a digital scan. </a:t>
            </a:r>
          </a:p>
        </p:txBody>
      </p:sp>
      <p:sp>
        <p:nvSpPr>
          <p:cNvPr id="4" name="Rectangle 3">
            <a:extLst>
              <a:ext uri="{FF2B5EF4-FFF2-40B4-BE49-F238E27FC236}">
                <a16:creationId xmlns:a16="http://schemas.microsoft.com/office/drawing/2014/main" id="{236643A4-70C9-3747-87FA-2310D522B213}"/>
              </a:ext>
            </a:extLst>
          </p:cNvPr>
          <p:cNvSpPr/>
          <p:nvPr/>
        </p:nvSpPr>
        <p:spPr>
          <a:xfrm>
            <a:off x="7071741" y="2578930"/>
            <a:ext cx="3566160" cy="316611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7EC3B2BD-D4FC-3F4F-A0E6-C966FBE8C36F}"/>
              </a:ext>
            </a:extLst>
          </p:cNvPr>
          <p:cNvSpPr/>
          <p:nvPr/>
        </p:nvSpPr>
        <p:spPr>
          <a:xfrm>
            <a:off x="7991475" y="5036000"/>
            <a:ext cx="1748790" cy="32461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40EF20AB-8007-7746-917E-89AE47535CAF}"/>
              </a:ext>
            </a:extLst>
          </p:cNvPr>
          <p:cNvSpPr/>
          <p:nvPr/>
        </p:nvSpPr>
        <p:spPr>
          <a:xfrm>
            <a:off x="8265795" y="4738820"/>
            <a:ext cx="1200150" cy="29718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riangle 6">
            <a:extLst>
              <a:ext uri="{FF2B5EF4-FFF2-40B4-BE49-F238E27FC236}">
                <a16:creationId xmlns:a16="http://schemas.microsoft.com/office/drawing/2014/main" id="{0B436FD6-EF3A-2A4F-BB08-62B6E5E01CAB}"/>
              </a:ext>
            </a:extLst>
          </p:cNvPr>
          <p:cNvSpPr/>
          <p:nvPr/>
        </p:nvSpPr>
        <p:spPr>
          <a:xfrm rot="10800000">
            <a:off x="8643366" y="4293049"/>
            <a:ext cx="422910" cy="445770"/>
          </a:xfrm>
          <a:prstGeom prs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6EA1538F-4CEF-D14D-A11D-EB126C4B9E1D}"/>
              </a:ext>
            </a:extLst>
          </p:cNvPr>
          <p:cNvSpPr/>
          <p:nvPr/>
        </p:nvSpPr>
        <p:spPr>
          <a:xfrm>
            <a:off x="7323582" y="3995869"/>
            <a:ext cx="1742694" cy="29718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F3B4CB46-E4CD-E749-92A6-C6D9CEA312CD}"/>
              </a:ext>
            </a:extLst>
          </p:cNvPr>
          <p:cNvSpPr/>
          <p:nvPr/>
        </p:nvSpPr>
        <p:spPr>
          <a:xfrm>
            <a:off x="7323582" y="2857500"/>
            <a:ext cx="1157478" cy="49149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617F29D-CC6E-BB46-B0CE-6BD93FB5AE02}"/>
              </a:ext>
            </a:extLst>
          </p:cNvPr>
          <p:cNvSpPr/>
          <p:nvPr/>
        </p:nvSpPr>
        <p:spPr>
          <a:xfrm>
            <a:off x="8972550" y="2857500"/>
            <a:ext cx="1508760" cy="49149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46BE2807-3CD7-4E4A-B7CE-E8643AED0BC9}"/>
              </a:ext>
            </a:extLst>
          </p:cNvPr>
          <p:cNvCxnSpPr/>
          <p:nvPr/>
        </p:nvCxnSpPr>
        <p:spPr>
          <a:xfrm>
            <a:off x="7991475" y="3348990"/>
            <a:ext cx="786765" cy="646879"/>
          </a:xfrm>
          <a:prstGeom prst="line">
            <a:avLst/>
          </a:prstGeom>
          <a:ln w="9525" cap="flat" cmpd="sng" algn="ctr">
            <a:solidFill>
              <a:srgbClr val="FF000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4" name="Straight Connector 13">
            <a:extLst>
              <a:ext uri="{FF2B5EF4-FFF2-40B4-BE49-F238E27FC236}">
                <a16:creationId xmlns:a16="http://schemas.microsoft.com/office/drawing/2014/main" id="{9C554CD4-0711-4A4A-B142-83F86EA628FF}"/>
              </a:ext>
            </a:extLst>
          </p:cNvPr>
          <p:cNvCxnSpPr/>
          <p:nvPr/>
        </p:nvCxnSpPr>
        <p:spPr>
          <a:xfrm flipV="1">
            <a:off x="8766810" y="3348990"/>
            <a:ext cx="1051560" cy="646879"/>
          </a:xfrm>
          <a:prstGeom prst="line">
            <a:avLst/>
          </a:prstGeom>
          <a:ln w="9525" cap="flat" cmpd="sng" algn="ctr">
            <a:solidFill>
              <a:srgbClr val="FF000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5" name="TextBox 14">
            <a:extLst>
              <a:ext uri="{FF2B5EF4-FFF2-40B4-BE49-F238E27FC236}">
                <a16:creationId xmlns:a16="http://schemas.microsoft.com/office/drawing/2014/main" id="{74F33522-40DF-354F-ADC9-A8E7C9FF22AB}"/>
              </a:ext>
            </a:extLst>
          </p:cNvPr>
          <p:cNvSpPr txBox="1"/>
          <p:nvPr/>
        </p:nvSpPr>
        <p:spPr>
          <a:xfrm>
            <a:off x="8025765" y="5013640"/>
            <a:ext cx="1826895" cy="369332"/>
          </a:xfrm>
          <a:prstGeom prst="rect">
            <a:avLst/>
          </a:prstGeom>
          <a:noFill/>
        </p:spPr>
        <p:txBody>
          <a:bodyPr wrap="square" rtlCol="0">
            <a:spAutoFit/>
          </a:bodyPr>
          <a:lstStyle/>
          <a:p>
            <a:r>
              <a:rPr lang="en-US" dirty="0">
                <a:solidFill>
                  <a:schemeClr val="bg1"/>
                </a:solidFill>
              </a:rPr>
              <a:t>Sample Holder</a:t>
            </a:r>
          </a:p>
        </p:txBody>
      </p:sp>
      <p:sp>
        <p:nvSpPr>
          <p:cNvPr id="16" name="TextBox 15">
            <a:extLst>
              <a:ext uri="{FF2B5EF4-FFF2-40B4-BE49-F238E27FC236}">
                <a16:creationId xmlns:a16="http://schemas.microsoft.com/office/drawing/2014/main" id="{AAF180AA-F0D0-0644-82CF-A0651539AB5C}"/>
              </a:ext>
            </a:extLst>
          </p:cNvPr>
          <p:cNvSpPr txBox="1"/>
          <p:nvPr/>
        </p:nvSpPr>
        <p:spPr>
          <a:xfrm>
            <a:off x="8445818" y="4693099"/>
            <a:ext cx="969645" cy="369332"/>
          </a:xfrm>
          <a:prstGeom prst="rect">
            <a:avLst/>
          </a:prstGeom>
          <a:noFill/>
        </p:spPr>
        <p:txBody>
          <a:bodyPr wrap="square" rtlCol="0">
            <a:spAutoFit/>
          </a:bodyPr>
          <a:lstStyle/>
          <a:p>
            <a:r>
              <a:rPr lang="en-US" dirty="0"/>
              <a:t>Sample</a:t>
            </a:r>
          </a:p>
        </p:txBody>
      </p:sp>
      <p:sp>
        <p:nvSpPr>
          <p:cNvPr id="17" name="TextBox 16">
            <a:extLst>
              <a:ext uri="{FF2B5EF4-FFF2-40B4-BE49-F238E27FC236}">
                <a16:creationId xmlns:a16="http://schemas.microsoft.com/office/drawing/2014/main" id="{8FE92F7E-0268-3D47-9F98-38882A6F4989}"/>
              </a:ext>
            </a:extLst>
          </p:cNvPr>
          <p:cNvSpPr txBox="1"/>
          <p:nvPr/>
        </p:nvSpPr>
        <p:spPr>
          <a:xfrm>
            <a:off x="7560564" y="3959793"/>
            <a:ext cx="1268730" cy="369332"/>
          </a:xfrm>
          <a:prstGeom prst="rect">
            <a:avLst/>
          </a:prstGeom>
          <a:noFill/>
        </p:spPr>
        <p:txBody>
          <a:bodyPr wrap="square" rtlCol="0">
            <a:spAutoFit/>
          </a:bodyPr>
          <a:lstStyle/>
          <a:p>
            <a:r>
              <a:rPr lang="en-US" dirty="0">
                <a:solidFill>
                  <a:schemeClr val="bg1"/>
                </a:solidFill>
              </a:rPr>
              <a:t>Cantilever</a:t>
            </a:r>
          </a:p>
        </p:txBody>
      </p:sp>
      <p:sp>
        <p:nvSpPr>
          <p:cNvPr id="18" name="TextBox 17">
            <a:extLst>
              <a:ext uri="{FF2B5EF4-FFF2-40B4-BE49-F238E27FC236}">
                <a16:creationId xmlns:a16="http://schemas.microsoft.com/office/drawing/2014/main" id="{F0E86707-4489-6749-8965-639FE23C2815}"/>
              </a:ext>
            </a:extLst>
          </p:cNvPr>
          <p:cNvSpPr txBox="1"/>
          <p:nvPr/>
        </p:nvSpPr>
        <p:spPr>
          <a:xfrm>
            <a:off x="7560564" y="2905946"/>
            <a:ext cx="981075" cy="369332"/>
          </a:xfrm>
          <a:prstGeom prst="rect">
            <a:avLst/>
          </a:prstGeom>
          <a:noFill/>
        </p:spPr>
        <p:txBody>
          <a:bodyPr wrap="square" rtlCol="0">
            <a:spAutoFit/>
          </a:bodyPr>
          <a:lstStyle/>
          <a:p>
            <a:r>
              <a:rPr lang="en-US" dirty="0">
                <a:solidFill>
                  <a:schemeClr val="bg1"/>
                </a:solidFill>
              </a:rPr>
              <a:t>Laser</a:t>
            </a:r>
          </a:p>
        </p:txBody>
      </p:sp>
      <p:sp>
        <p:nvSpPr>
          <p:cNvPr id="19" name="TextBox 18">
            <a:extLst>
              <a:ext uri="{FF2B5EF4-FFF2-40B4-BE49-F238E27FC236}">
                <a16:creationId xmlns:a16="http://schemas.microsoft.com/office/drawing/2014/main" id="{B93E2BDA-DB1F-2343-BA33-0876F2C1B919}"/>
              </a:ext>
            </a:extLst>
          </p:cNvPr>
          <p:cNvSpPr txBox="1"/>
          <p:nvPr/>
        </p:nvSpPr>
        <p:spPr>
          <a:xfrm>
            <a:off x="8972550" y="2918579"/>
            <a:ext cx="1573911" cy="369332"/>
          </a:xfrm>
          <a:prstGeom prst="rect">
            <a:avLst/>
          </a:prstGeom>
          <a:noFill/>
        </p:spPr>
        <p:txBody>
          <a:bodyPr wrap="square" rtlCol="0">
            <a:spAutoFit/>
          </a:bodyPr>
          <a:lstStyle/>
          <a:p>
            <a:r>
              <a:rPr lang="en-US" dirty="0">
                <a:solidFill>
                  <a:schemeClr val="bg1"/>
                </a:solidFill>
              </a:rPr>
              <a:t>Photodetector</a:t>
            </a:r>
          </a:p>
        </p:txBody>
      </p:sp>
    </p:spTree>
    <p:extLst>
      <p:ext uri="{BB962C8B-B14F-4D97-AF65-F5344CB8AC3E}">
        <p14:creationId xmlns:p14="http://schemas.microsoft.com/office/powerpoint/2010/main" val="2172762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9C2EC-6E4D-BE42-8090-7B1A164D9623}"/>
              </a:ext>
            </a:extLst>
          </p:cNvPr>
          <p:cNvSpPr>
            <a:spLocks noGrp="1"/>
          </p:cNvSpPr>
          <p:nvPr>
            <p:ph type="title"/>
          </p:nvPr>
        </p:nvSpPr>
        <p:spPr/>
        <p:txBody>
          <a:bodyPr/>
          <a:lstStyle/>
          <a:p>
            <a:r>
              <a:rPr lang="en-US" dirty="0"/>
              <a:t>How are KPFM and C-AFM different?</a:t>
            </a:r>
          </a:p>
        </p:txBody>
      </p:sp>
      <p:sp>
        <p:nvSpPr>
          <p:cNvPr id="3" name="Content Placeholder 2">
            <a:extLst>
              <a:ext uri="{FF2B5EF4-FFF2-40B4-BE49-F238E27FC236}">
                <a16:creationId xmlns:a16="http://schemas.microsoft.com/office/drawing/2014/main" id="{92D8FA16-FEE2-E344-B3B5-57AB37C16388}"/>
              </a:ext>
            </a:extLst>
          </p:cNvPr>
          <p:cNvSpPr>
            <a:spLocks noGrp="1"/>
          </p:cNvSpPr>
          <p:nvPr>
            <p:ph idx="1"/>
          </p:nvPr>
        </p:nvSpPr>
        <p:spPr>
          <a:xfrm>
            <a:off x="1177290" y="2638044"/>
            <a:ext cx="5246370" cy="3101983"/>
          </a:xfrm>
        </p:spPr>
        <p:txBody>
          <a:bodyPr>
            <a:normAutofit fontScale="92500" lnSpcReduction="20000"/>
          </a:bodyPr>
          <a:lstStyle/>
          <a:p>
            <a:pPr algn="just"/>
            <a:r>
              <a:rPr lang="en-US" dirty="0"/>
              <a:t>There are three main elements that differ these two from the regular AFM.</a:t>
            </a:r>
          </a:p>
          <a:p>
            <a:pPr lvl="1" algn="just"/>
            <a:r>
              <a:rPr lang="en-US" dirty="0"/>
              <a:t>The probe tip must be conductive.</a:t>
            </a:r>
          </a:p>
          <a:p>
            <a:pPr lvl="1" algn="just"/>
            <a:r>
              <a:rPr lang="en-US" dirty="0"/>
              <a:t>A voltage source is required to apply a potential difference between the tip and the sample holder.</a:t>
            </a:r>
          </a:p>
          <a:p>
            <a:pPr lvl="1" algn="just"/>
            <a:r>
              <a:rPr lang="en-US" dirty="0"/>
              <a:t>A preamplifier is needed to convert to signal for processing.</a:t>
            </a:r>
          </a:p>
          <a:p>
            <a:pPr algn="just"/>
            <a:r>
              <a:rPr lang="en-US" dirty="0"/>
              <a:t>These three main elements allow us to perform measurements with the KPFM and the C-AFM</a:t>
            </a:r>
          </a:p>
          <a:p>
            <a:pPr algn="just"/>
            <a:r>
              <a:rPr lang="en-US" dirty="0"/>
              <a:t>Additionally the sample is usually held by conductive tape or paste. </a:t>
            </a:r>
          </a:p>
          <a:p>
            <a:pPr lvl="1"/>
            <a:endParaRPr lang="en-US" dirty="0"/>
          </a:p>
          <a:p>
            <a:pPr lvl="1"/>
            <a:endParaRPr lang="en-US" dirty="0"/>
          </a:p>
        </p:txBody>
      </p:sp>
      <p:sp>
        <p:nvSpPr>
          <p:cNvPr id="4" name="Rectangle 3">
            <a:extLst>
              <a:ext uri="{FF2B5EF4-FFF2-40B4-BE49-F238E27FC236}">
                <a16:creationId xmlns:a16="http://schemas.microsoft.com/office/drawing/2014/main" id="{75EF5FD2-06CD-664C-AD04-BA4FF2143B3A}"/>
              </a:ext>
            </a:extLst>
          </p:cNvPr>
          <p:cNvSpPr/>
          <p:nvPr/>
        </p:nvSpPr>
        <p:spPr>
          <a:xfrm>
            <a:off x="6617970" y="2573917"/>
            <a:ext cx="4388739" cy="316611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70BA6856-5148-B44D-B28C-76C0761BDF9D}"/>
              </a:ext>
            </a:extLst>
          </p:cNvPr>
          <p:cNvSpPr/>
          <p:nvPr/>
        </p:nvSpPr>
        <p:spPr>
          <a:xfrm>
            <a:off x="7834502" y="5031086"/>
            <a:ext cx="1586104" cy="32461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623E9D3-0C1F-8D45-9CFB-71C3475AF924}"/>
              </a:ext>
            </a:extLst>
          </p:cNvPr>
          <p:cNvSpPr/>
          <p:nvPr/>
        </p:nvSpPr>
        <p:spPr>
          <a:xfrm>
            <a:off x="8135493" y="4733906"/>
            <a:ext cx="969645" cy="29718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riangle 6">
            <a:extLst>
              <a:ext uri="{FF2B5EF4-FFF2-40B4-BE49-F238E27FC236}">
                <a16:creationId xmlns:a16="http://schemas.microsoft.com/office/drawing/2014/main" id="{18D137D2-05D6-654F-B595-41C32C592E92}"/>
              </a:ext>
            </a:extLst>
          </p:cNvPr>
          <p:cNvSpPr/>
          <p:nvPr/>
        </p:nvSpPr>
        <p:spPr>
          <a:xfrm rot="10800000">
            <a:off x="8451913" y="4293161"/>
            <a:ext cx="422910" cy="445770"/>
          </a:xfrm>
          <a:prstGeom prs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AA48A28E-4534-E444-AAB3-2DD0DC2A8585}"/>
              </a:ext>
            </a:extLst>
          </p:cNvPr>
          <p:cNvSpPr/>
          <p:nvPr/>
        </p:nvSpPr>
        <p:spPr>
          <a:xfrm>
            <a:off x="6712267" y="4008382"/>
            <a:ext cx="2162556" cy="29718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31CA5413-6F2E-4B43-979A-FE349D9245D1}"/>
              </a:ext>
            </a:extLst>
          </p:cNvPr>
          <p:cNvSpPr/>
          <p:nvPr/>
        </p:nvSpPr>
        <p:spPr>
          <a:xfrm>
            <a:off x="6777228" y="2738147"/>
            <a:ext cx="1157478" cy="49149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B146F6-CA28-B542-BC33-FABCA4BBE73A}"/>
              </a:ext>
            </a:extLst>
          </p:cNvPr>
          <p:cNvSpPr/>
          <p:nvPr/>
        </p:nvSpPr>
        <p:spPr>
          <a:xfrm>
            <a:off x="8424862" y="2740539"/>
            <a:ext cx="1508760" cy="49149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1511FE73-B7F4-AE41-82A6-801545DEC94D}"/>
              </a:ext>
            </a:extLst>
          </p:cNvPr>
          <p:cNvCxnSpPr>
            <a:cxnSpLocks/>
          </p:cNvCxnSpPr>
          <p:nvPr/>
        </p:nvCxnSpPr>
        <p:spPr>
          <a:xfrm>
            <a:off x="7570470" y="3219993"/>
            <a:ext cx="1018032" cy="786730"/>
          </a:xfrm>
          <a:prstGeom prst="line">
            <a:avLst/>
          </a:prstGeom>
          <a:ln w="9525" cap="flat" cmpd="sng" algn="ctr">
            <a:solidFill>
              <a:srgbClr val="FF000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2" name="Straight Connector 11">
            <a:extLst>
              <a:ext uri="{FF2B5EF4-FFF2-40B4-BE49-F238E27FC236}">
                <a16:creationId xmlns:a16="http://schemas.microsoft.com/office/drawing/2014/main" id="{285A4F39-FC64-354A-A080-DA7E11D2E592}"/>
              </a:ext>
            </a:extLst>
          </p:cNvPr>
          <p:cNvCxnSpPr>
            <a:cxnSpLocks/>
          </p:cNvCxnSpPr>
          <p:nvPr/>
        </p:nvCxnSpPr>
        <p:spPr>
          <a:xfrm flipV="1">
            <a:off x="8620315" y="3242882"/>
            <a:ext cx="600837" cy="760370"/>
          </a:xfrm>
          <a:prstGeom prst="line">
            <a:avLst/>
          </a:prstGeom>
          <a:ln w="9525" cap="flat" cmpd="sng" algn="ctr">
            <a:solidFill>
              <a:srgbClr val="FF000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3" name="TextBox 12">
            <a:extLst>
              <a:ext uri="{FF2B5EF4-FFF2-40B4-BE49-F238E27FC236}">
                <a16:creationId xmlns:a16="http://schemas.microsoft.com/office/drawing/2014/main" id="{7D1DEFCA-8269-034A-B5B2-91F9906D5C6D}"/>
              </a:ext>
            </a:extLst>
          </p:cNvPr>
          <p:cNvSpPr txBox="1"/>
          <p:nvPr/>
        </p:nvSpPr>
        <p:spPr>
          <a:xfrm>
            <a:off x="7793545" y="5020233"/>
            <a:ext cx="1826895" cy="369332"/>
          </a:xfrm>
          <a:prstGeom prst="rect">
            <a:avLst/>
          </a:prstGeom>
          <a:noFill/>
        </p:spPr>
        <p:txBody>
          <a:bodyPr wrap="square" rtlCol="0">
            <a:spAutoFit/>
          </a:bodyPr>
          <a:lstStyle/>
          <a:p>
            <a:r>
              <a:rPr lang="en-US" dirty="0">
                <a:solidFill>
                  <a:schemeClr val="bg1"/>
                </a:solidFill>
              </a:rPr>
              <a:t>Sample Holder</a:t>
            </a:r>
          </a:p>
        </p:txBody>
      </p:sp>
      <p:sp>
        <p:nvSpPr>
          <p:cNvPr id="14" name="TextBox 13">
            <a:extLst>
              <a:ext uri="{FF2B5EF4-FFF2-40B4-BE49-F238E27FC236}">
                <a16:creationId xmlns:a16="http://schemas.microsoft.com/office/drawing/2014/main" id="{BB06873D-413A-2041-8C2E-B59F55222650}"/>
              </a:ext>
            </a:extLst>
          </p:cNvPr>
          <p:cNvSpPr txBox="1"/>
          <p:nvPr/>
        </p:nvSpPr>
        <p:spPr>
          <a:xfrm>
            <a:off x="8209597" y="4673261"/>
            <a:ext cx="969645" cy="369332"/>
          </a:xfrm>
          <a:prstGeom prst="rect">
            <a:avLst/>
          </a:prstGeom>
          <a:noFill/>
        </p:spPr>
        <p:txBody>
          <a:bodyPr wrap="square" rtlCol="0">
            <a:spAutoFit/>
          </a:bodyPr>
          <a:lstStyle/>
          <a:p>
            <a:r>
              <a:rPr lang="en-US" dirty="0"/>
              <a:t>Sample</a:t>
            </a:r>
          </a:p>
        </p:txBody>
      </p:sp>
      <p:sp>
        <p:nvSpPr>
          <p:cNvPr id="15" name="TextBox 14">
            <a:extLst>
              <a:ext uri="{FF2B5EF4-FFF2-40B4-BE49-F238E27FC236}">
                <a16:creationId xmlns:a16="http://schemas.microsoft.com/office/drawing/2014/main" id="{C73B8846-B43D-7E45-8243-B28C3FE6D791}"/>
              </a:ext>
            </a:extLst>
          </p:cNvPr>
          <p:cNvSpPr txBox="1"/>
          <p:nvPr/>
        </p:nvSpPr>
        <p:spPr>
          <a:xfrm>
            <a:off x="6712267" y="3991216"/>
            <a:ext cx="2349627" cy="353943"/>
          </a:xfrm>
          <a:prstGeom prst="rect">
            <a:avLst/>
          </a:prstGeom>
          <a:noFill/>
        </p:spPr>
        <p:txBody>
          <a:bodyPr wrap="square" rtlCol="0">
            <a:spAutoFit/>
          </a:bodyPr>
          <a:lstStyle/>
          <a:p>
            <a:r>
              <a:rPr lang="en-US" sz="1700" dirty="0">
                <a:solidFill>
                  <a:schemeClr val="bg1"/>
                </a:solidFill>
              </a:rPr>
              <a:t>Conductive Cantilever</a:t>
            </a:r>
          </a:p>
        </p:txBody>
      </p:sp>
      <p:sp>
        <p:nvSpPr>
          <p:cNvPr id="16" name="TextBox 15">
            <a:extLst>
              <a:ext uri="{FF2B5EF4-FFF2-40B4-BE49-F238E27FC236}">
                <a16:creationId xmlns:a16="http://schemas.microsoft.com/office/drawing/2014/main" id="{F7777555-A833-A94A-83F3-9CF1F7D8CB6F}"/>
              </a:ext>
            </a:extLst>
          </p:cNvPr>
          <p:cNvSpPr txBox="1"/>
          <p:nvPr/>
        </p:nvSpPr>
        <p:spPr>
          <a:xfrm>
            <a:off x="6996875" y="2813909"/>
            <a:ext cx="981075" cy="369332"/>
          </a:xfrm>
          <a:prstGeom prst="rect">
            <a:avLst/>
          </a:prstGeom>
          <a:noFill/>
        </p:spPr>
        <p:txBody>
          <a:bodyPr wrap="square" rtlCol="0">
            <a:spAutoFit/>
          </a:bodyPr>
          <a:lstStyle/>
          <a:p>
            <a:r>
              <a:rPr lang="en-US" dirty="0">
                <a:solidFill>
                  <a:schemeClr val="bg1"/>
                </a:solidFill>
              </a:rPr>
              <a:t>Laser</a:t>
            </a:r>
          </a:p>
        </p:txBody>
      </p:sp>
      <p:sp>
        <p:nvSpPr>
          <p:cNvPr id="17" name="TextBox 16">
            <a:extLst>
              <a:ext uri="{FF2B5EF4-FFF2-40B4-BE49-F238E27FC236}">
                <a16:creationId xmlns:a16="http://schemas.microsoft.com/office/drawing/2014/main" id="{6F8259C2-6C4A-7E47-9EFD-FE6354A24767}"/>
              </a:ext>
            </a:extLst>
          </p:cNvPr>
          <p:cNvSpPr txBox="1"/>
          <p:nvPr/>
        </p:nvSpPr>
        <p:spPr>
          <a:xfrm>
            <a:off x="8434196" y="2792814"/>
            <a:ext cx="1573911" cy="369332"/>
          </a:xfrm>
          <a:prstGeom prst="rect">
            <a:avLst/>
          </a:prstGeom>
          <a:noFill/>
        </p:spPr>
        <p:txBody>
          <a:bodyPr wrap="square" rtlCol="0">
            <a:spAutoFit/>
          </a:bodyPr>
          <a:lstStyle/>
          <a:p>
            <a:r>
              <a:rPr lang="en-US" dirty="0">
                <a:solidFill>
                  <a:schemeClr val="bg1"/>
                </a:solidFill>
              </a:rPr>
              <a:t>Photodetector</a:t>
            </a:r>
          </a:p>
        </p:txBody>
      </p:sp>
      <p:sp>
        <p:nvSpPr>
          <p:cNvPr id="20" name="Rectangle 19">
            <a:extLst>
              <a:ext uri="{FF2B5EF4-FFF2-40B4-BE49-F238E27FC236}">
                <a16:creationId xmlns:a16="http://schemas.microsoft.com/office/drawing/2014/main" id="{6C9C7844-9C02-494E-BE19-0225B6496AF1}"/>
              </a:ext>
            </a:extLst>
          </p:cNvPr>
          <p:cNvSpPr/>
          <p:nvPr/>
        </p:nvSpPr>
        <p:spPr>
          <a:xfrm>
            <a:off x="9443466" y="3607931"/>
            <a:ext cx="1415034" cy="58110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32AE5C3B-6DE1-594C-A963-5E7A2C0D62E2}"/>
              </a:ext>
            </a:extLst>
          </p:cNvPr>
          <p:cNvSpPr txBox="1"/>
          <p:nvPr/>
        </p:nvSpPr>
        <p:spPr>
          <a:xfrm>
            <a:off x="9420606" y="3705795"/>
            <a:ext cx="1586103" cy="369332"/>
          </a:xfrm>
          <a:prstGeom prst="rect">
            <a:avLst/>
          </a:prstGeom>
          <a:noFill/>
        </p:spPr>
        <p:txBody>
          <a:bodyPr wrap="square" rtlCol="0">
            <a:spAutoFit/>
          </a:bodyPr>
          <a:lstStyle/>
          <a:p>
            <a:r>
              <a:rPr lang="en-US" dirty="0">
                <a:solidFill>
                  <a:schemeClr val="bg1"/>
                </a:solidFill>
              </a:rPr>
              <a:t>Pre-Amplifier</a:t>
            </a:r>
          </a:p>
        </p:txBody>
      </p:sp>
      <p:sp>
        <p:nvSpPr>
          <p:cNvPr id="22" name="Rounded Rectangle 21">
            <a:extLst>
              <a:ext uri="{FF2B5EF4-FFF2-40B4-BE49-F238E27FC236}">
                <a16:creationId xmlns:a16="http://schemas.microsoft.com/office/drawing/2014/main" id="{1694A63F-EBFB-B045-8A62-D88C9555C4C7}"/>
              </a:ext>
            </a:extLst>
          </p:cNvPr>
          <p:cNvSpPr/>
          <p:nvPr/>
        </p:nvSpPr>
        <p:spPr>
          <a:xfrm>
            <a:off x="9614917" y="4673261"/>
            <a:ext cx="1243584" cy="722130"/>
          </a:xfrm>
          <a:prstGeom prst="round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B95BBE7B-0544-E54E-B900-55CA8B246E2F}"/>
              </a:ext>
            </a:extLst>
          </p:cNvPr>
          <p:cNvSpPr txBox="1"/>
          <p:nvPr/>
        </p:nvSpPr>
        <p:spPr>
          <a:xfrm>
            <a:off x="9603391" y="4854114"/>
            <a:ext cx="1396746" cy="353943"/>
          </a:xfrm>
          <a:prstGeom prst="rect">
            <a:avLst/>
          </a:prstGeom>
          <a:noFill/>
        </p:spPr>
        <p:txBody>
          <a:bodyPr wrap="square" rtlCol="0">
            <a:spAutoFit/>
          </a:bodyPr>
          <a:lstStyle/>
          <a:p>
            <a:r>
              <a:rPr lang="en-US" sz="1700" dirty="0"/>
              <a:t>Data Output</a:t>
            </a:r>
          </a:p>
        </p:txBody>
      </p:sp>
      <p:cxnSp>
        <p:nvCxnSpPr>
          <p:cNvPr id="28" name="Straight Connector 27">
            <a:extLst>
              <a:ext uri="{FF2B5EF4-FFF2-40B4-BE49-F238E27FC236}">
                <a16:creationId xmlns:a16="http://schemas.microsoft.com/office/drawing/2014/main" id="{B1899BFC-F9CE-CA43-8678-4EF540E184E1}"/>
              </a:ext>
            </a:extLst>
          </p:cNvPr>
          <p:cNvCxnSpPr>
            <a:cxnSpLocks/>
          </p:cNvCxnSpPr>
          <p:nvPr/>
        </p:nvCxnSpPr>
        <p:spPr>
          <a:xfrm>
            <a:off x="9933622" y="2977480"/>
            <a:ext cx="389715" cy="0"/>
          </a:xfrm>
          <a:prstGeom prst="line">
            <a:avLst/>
          </a:prstGeom>
          <a:ln/>
        </p:spPr>
        <p:style>
          <a:lnRef idx="3">
            <a:schemeClr val="dk1"/>
          </a:lnRef>
          <a:fillRef idx="0">
            <a:schemeClr val="dk1"/>
          </a:fillRef>
          <a:effectRef idx="2">
            <a:schemeClr val="dk1"/>
          </a:effectRef>
          <a:fontRef idx="minor">
            <a:schemeClr val="tx1"/>
          </a:fontRef>
        </p:style>
      </p:cxnSp>
      <p:cxnSp>
        <p:nvCxnSpPr>
          <p:cNvPr id="31" name="Straight Connector 30">
            <a:extLst>
              <a:ext uri="{FF2B5EF4-FFF2-40B4-BE49-F238E27FC236}">
                <a16:creationId xmlns:a16="http://schemas.microsoft.com/office/drawing/2014/main" id="{1AEA9FF2-87FB-2149-B77F-4E0D0443BBE0}"/>
              </a:ext>
            </a:extLst>
          </p:cNvPr>
          <p:cNvCxnSpPr>
            <a:cxnSpLocks/>
          </p:cNvCxnSpPr>
          <p:nvPr/>
        </p:nvCxnSpPr>
        <p:spPr>
          <a:xfrm flipV="1">
            <a:off x="10323337" y="2977480"/>
            <a:ext cx="1" cy="645587"/>
          </a:xfrm>
          <a:prstGeom prst="line">
            <a:avLst/>
          </a:prstGeom>
          <a:ln/>
        </p:spPr>
        <p:style>
          <a:lnRef idx="3">
            <a:schemeClr val="dk1"/>
          </a:lnRef>
          <a:fillRef idx="0">
            <a:schemeClr val="dk1"/>
          </a:fillRef>
          <a:effectRef idx="2">
            <a:schemeClr val="dk1"/>
          </a:effectRef>
          <a:fontRef idx="minor">
            <a:schemeClr val="tx1"/>
          </a:fontRef>
        </p:style>
      </p:cxnSp>
      <p:cxnSp>
        <p:nvCxnSpPr>
          <p:cNvPr id="36" name="Straight Connector 35">
            <a:extLst>
              <a:ext uri="{FF2B5EF4-FFF2-40B4-BE49-F238E27FC236}">
                <a16:creationId xmlns:a16="http://schemas.microsoft.com/office/drawing/2014/main" id="{644FDF52-B7DF-E04B-99F0-F66F123156BA}"/>
              </a:ext>
            </a:extLst>
          </p:cNvPr>
          <p:cNvCxnSpPr>
            <a:cxnSpLocks/>
          </p:cNvCxnSpPr>
          <p:nvPr/>
        </p:nvCxnSpPr>
        <p:spPr>
          <a:xfrm flipV="1">
            <a:off x="10323337" y="4189036"/>
            <a:ext cx="0" cy="484225"/>
          </a:xfrm>
          <a:prstGeom prst="line">
            <a:avLst/>
          </a:prstGeom>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005062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2AFEA-08B0-7644-86FC-E0C075982893}"/>
              </a:ext>
            </a:extLst>
          </p:cNvPr>
          <p:cNvSpPr>
            <a:spLocks noGrp="1"/>
          </p:cNvSpPr>
          <p:nvPr>
            <p:ph type="title"/>
          </p:nvPr>
        </p:nvSpPr>
        <p:spPr/>
        <p:txBody>
          <a:bodyPr/>
          <a:lstStyle/>
          <a:p>
            <a:r>
              <a:rPr lang="en-US" dirty="0"/>
              <a:t>Experiment and Results</a:t>
            </a:r>
          </a:p>
        </p:txBody>
      </p:sp>
      <p:sp>
        <p:nvSpPr>
          <p:cNvPr id="3" name="Content Placeholder 2">
            <a:extLst>
              <a:ext uri="{FF2B5EF4-FFF2-40B4-BE49-F238E27FC236}">
                <a16:creationId xmlns:a16="http://schemas.microsoft.com/office/drawing/2014/main" id="{B22304A4-B76E-C94E-803A-42E2345C84D9}"/>
              </a:ext>
            </a:extLst>
          </p:cNvPr>
          <p:cNvSpPr>
            <a:spLocks noGrp="1"/>
          </p:cNvSpPr>
          <p:nvPr>
            <p:ph idx="1"/>
          </p:nvPr>
        </p:nvSpPr>
        <p:spPr>
          <a:xfrm>
            <a:off x="948690" y="2638044"/>
            <a:ext cx="5829300" cy="3101983"/>
          </a:xfrm>
        </p:spPr>
        <p:txBody>
          <a:bodyPr/>
          <a:lstStyle/>
          <a:p>
            <a:pPr algn="just"/>
            <a:r>
              <a:rPr lang="en-US" dirty="0"/>
              <a:t>The sample used in this project is a n-type nanocrystalline diamond film on molybdenum.</a:t>
            </a:r>
          </a:p>
          <a:p>
            <a:pPr algn="just"/>
            <a:r>
              <a:rPr lang="en-US" dirty="0"/>
              <a:t>To make this sample, a molybdenum plate is coated with diamond grit and then put in a  chemical vapor deposition chamber (CVD) to grow a continuous diamond film.</a:t>
            </a:r>
          </a:p>
          <a:p>
            <a:pPr lvl="1" algn="just"/>
            <a:r>
              <a:rPr lang="en-US" dirty="0"/>
              <a:t>During the growth, nitrogen is incorporated making the film n-type.</a:t>
            </a:r>
          </a:p>
          <a:p>
            <a:pPr algn="just"/>
            <a:r>
              <a:rPr lang="en-US" dirty="0"/>
              <a:t>As shown in the following figure</a:t>
            </a:r>
            <a:r>
              <a:rPr lang="en-US" i="1" dirty="0"/>
              <a:t>,</a:t>
            </a:r>
            <a:r>
              <a:rPr lang="en-US" dirty="0"/>
              <a:t> the AFM allows us to scan the surface of small areas on our sample.</a:t>
            </a:r>
          </a:p>
        </p:txBody>
      </p:sp>
      <p:sp>
        <p:nvSpPr>
          <p:cNvPr id="5" name="Rectangle 4">
            <a:extLst>
              <a:ext uri="{FF2B5EF4-FFF2-40B4-BE49-F238E27FC236}">
                <a16:creationId xmlns:a16="http://schemas.microsoft.com/office/drawing/2014/main" id="{7EDD4B5D-2D67-7941-A102-5F0D117E1DF1}"/>
              </a:ext>
            </a:extLst>
          </p:cNvPr>
          <p:cNvSpPr/>
          <p:nvPr/>
        </p:nvSpPr>
        <p:spPr>
          <a:xfrm>
            <a:off x="7086600" y="2491740"/>
            <a:ext cx="4156710" cy="377949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picture containing screenshot, photo, black, bird&#10;&#10;Description automatically generated">
            <a:extLst>
              <a:ext uri="{FF2B5EF4-FFF2-40B4-BE49-F238E27FC236}">
                <a16:creationId xmlns:a16="http://schemas.microsoft.com/office/drawing/2014/main" id="{DCB6CBFC-500A-0949-B935-66EF69480D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23066" y="2638044"/>
            <a:ext cx="3044517" cy="2848356"/>
          </a:xfrm>
          <a:prstGeom prst="rect">
            <a:avLst/>
          </a:prstGeom>
        </p:spPr>
      </p:pic>
      <p:sp>
        <p:nvSpPr>
          <p:cNvPr id="6" name="TextBox 5">
            <a:extLst>
              <a:ext uri="{FF2B5EF4-FFF2-40B4-BE49-F238E27FC236}">
                <a16:creationId xmlns:a16="http://schemas.microsoft.com/office/drawing/2014/main" id="{4F5D5B37-8BF4-6742-B48F-29D204D60D60}"/>
              </a:ext>
            </a:extLst>
          </p:cNvPr>
          <p:cNvSpPr txBox="1"/>
          <p:nvPr/>
        </p:nvSpPr>
        <p:spPr>
          <a:xfrm>
            <a:off x="7086600" y="5486400"/>
            <a:ext cx="4156710" cy="784830"/>
          </a:xfrm>
          <a:prstGeom prst="rect">
            <a:avLst/>
          </a:prstGeom>
          <a:noFill/>
        </p:spPr>
        <p:txBody>
          <a:bodyPr wrap="square" rtlCol="0">
            <a:spAutoFit/>
          </a:bodyPr>
          <a:lstStyle/>
          <a:p>
            <a:pPr algn="just"/>
            <a:r>
              <a:rPr lang="en-US" sz="1500" dirty="0"/>
              <a:t>This shows a scan of the height over a 20umX20um diamond surface with a small area highlighted in red.</a:t>
            </a:r>
          </a:p>
        </p:txBody>
      </p:sp>
    </p:spTree>
    <p:extLst>
      <p:ext uri="{BB962C8B-B14F-4D97-AF65-F5344CB8AC3E}">
        <p14:creationId xmlns:p14="http://schemas.microsoft.com/office/powerpoint/2010/main" val="2650733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9A00E-5BA8-6944-9341-541C5EC72D93}"/>
              </a:ext>
            </a:extLst>
          </p:cNvPr>
          <p:cNvSpPr>
            <a:spLocks noGrp="1"/>
          </p:cNvSpPr>
          <p:nvPr>
            <p:ph type="title"/>
          </p:nvPr>
        </p:nvSpPr>
        <p:spPr/>
        <p:txBody>
          <a:bodyPr/>
          <a:lstStyle/>
          <a:p>
            <a:r>
              <a:rPr lang="en-US" dirty="0"/>
              <a:t>Experiment and Results continued</a:t>
            </a:r>
          </a:p>
        </p:txBody>
      </p:sp>
      <p:sp>
        <p:nvSpPr>
          <p:cNvPr id="3" name="Content Placeholder 2">
            <a:extLst>
              <a:ext uri="{FF2B5EF4-FFF2-40B4-BE49-F238E27FC236}">
                <a16:creationId xmlns:a16="http://schemas.microsoft.com/office/drawing/2014/main" id="{1E91F88E-3402-214B-8FC8-B78DD971CDDC}"/>
              </a:ext>
            </a:extLst>
          </p:cNvPr>
          <p:cNvSpPr>
            <a:spLocks noGrp="1"/>
          </p:cNvSpPr>
          <p:nvPr>
            <p:ph idx="1"/>
          </p:nvPr>
        </p:nvSpPr>
        <p:spPr>
          <a:xfrm>
            <a:off x="994410" y="2638045"/>
            <a:ext cx="5772150" cy="2219706"/>
          </a:xfrm>
        </p:spPr>
        <p:txBody>
          <a:bodyPr/>
          <a:lstStyle/>
          <a:p>
            <a:pPr algn="just"/>
            <a:r>
              <a:rPr lang="en-US" dirty="0"/>
              <a:t>As shown on these figures, the AFM allows us to scan the surface of small areas on our sample.</a:t>
            </a:r>
          </a:p>
          <a:p>
            <a:pPr algn="just"/>
            <a:r>
              <a:rPr lang="en-US" dirty="0"/>
              <a:t>We can then get key information (like the one shown in the table below</a:t>
            </a:r>
            <a:r>
              <a:rPr lang="en-US" i="1" dirty="0"/>
              <a:t>), </a:t>
            </a:r>
            <a:r>
              <a:rPr lang="en-US" dirty="0"/>
              <a:t>from our scan.</a:t>
            </a:r>
          </a:p>
          <a:p>
            <a:pPr lvl="1" algn="just"/>
            <a:r>
              <a:rPr lang="en-US" dirty="0"/>
              <a:t>Including the height at certain points, our max and min points, the standard deviation of the height and the height of features along the scanned surface.</a:t>
            </a:r>
          </a:p>
          <a:p>
            <a:endParaRPr lang="en-US" dirty="0"/>
          </a:p>
        </p:txBody>
      </p:sp>
      <p:sp>
        <p:nvSpPr>
          <p:cNvPr id="4" name="Rectangle 3">
            <a:extLst>
              <a:ext uri="{FF2B5EF4-FFF2-40B4-BE49-F238E27FC236}">
                <a16:creationId xmlns:a16="http://schemas.microsoft.com/office/drawing/2014/main" id="{4E063CF9-6C68-2043-9C2E-86CA51C8CC6B}"/>
              </a:ext>
            </a:extLst>
          </p:cNvPr>
          <p:cNvSpPr/>
          <p:nvPr/>
        </p:nvSpPr>
        <p:spPr>
          <a:xfrm>
            <a:off x="7075170" y="2638044"/>
            <a:ext cx="4114800" cy="359130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close up of a map&#10;&#10;Description automatically generated">
            <a:extLst>
              <a:ext uri="{FF2B5EF4-FFF2-40B4-BE49-F238E27FC236}">
                <a16:creationId xmlns:a16="http://schemas.microsoft.com/office/drawing/2014/main" id="{83BCA595-4241-7748-8340-5DE22BAC85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61485" y="2754630"/>
            <a:ext cx="3742169" cy="1966724"/>
          </a:xfrm>
          <a:prstGeom prst="rect">
            <a:avLst/>
          </a:prstGeom>
        </p:spPr>
      </p:pic>
      <p:sp>
        <p:nvSpPr>
          <p:cNvPr id="6" name="TextBox 5">
            <a:extLst>
              <a:ext uri="{FF2B5EF4-FFF2-40B4-BE49-F238E27FC236}">
                <a16:creationId xmlns:a16="http://schemas.microsoft.com/office/drawing/2014/main" id="{71AFB946-2C9B-CF47-96E0-D1DDED81F1CA}"/>
              </a:ext>
            </a:extLst>
          </p:cNvPr>
          <p:cNvSpPr txBox="1"/>
          <p:nvPr/>
        </p:nvSpPr>
        <p:spPr>
          <a:xfrm>
            <a:off x="7261484" y="4721354"/>
            <a:ext cx="3742169" cy="1477328"/>
          </a:xfrm>
          <a:prstGeom prst="rect">
            <a:avLst/>
          </a:prstGeom>
          <a:noFill/>
        </p:spPr>
        <p:txBody>
          <a:bodyPr wrap="square" rtlCol="0">
            <a:spAutoFit/>
          </a:bodyPr>
          <a:lstStyle/>
          <a:p>
            <a:pPr algn="just"/>
            <a:r>
              <a:rPr lang="en-US" sz="1500" dirty="0"/>
              <a:t>This shows the highlighted area in red from the previous figure for which we can see a graph representation of the height along the highlighted path. From these images we can see a continuous film of diamond nanocrystals with a grain size of  &lt;1um.</a:t>
            </a:r>
          </a:p>
        </p:txBody>
      </p:sp>
      <p:graphicFrame>
        <p:nvGraphicFramePr>
          <p:cNvPr id="8" name="Table 7">
            <a:extLst>
              <a:ext uri="{FF2B5EF4-FFF2-40B4-BE49-F238E27FC236}">
                <a16:creationId xmlns:a16="http://schemas.microsoft.com/office/drawing/2014/main" id="{9DB17105-79B6-5A43-936F-39AD88144997}"/>
              </a:ext>
            </a:extLst>
          </p:cNvPr>
          <p:cNvGraphicFramePr>
            <a:graphicFrameLocks noGrp="1"/>
          </p:cNvGraphicFramePr>
          <p:nvPr>
            <p:extLst>
              <p:ext uri="{D42A27DB-BD31-4B8C-83A1-F6EECF244321}">
                <p14:modId xmlns:p14="http://schemas.microsoft.com/office/powerpoint/2010/main" val="1248899523"/>
              </p:ext>
            </p:extLst>
          </p:nvPr>
        </p:nvGraphicFramePr>
        <p:xfrm>
          <a:off x="1095189" y="4857751"/>
          <a:ext cx="5764530" cy="1340931"/>
        </p:xfrm>
        <a:graphic>
          <a:graphicData uri="http://schemas.openxmlformats.org/drawingml/2006/table">
            <a:tbl>
              <a:tblPr firstRow="1" bandRow="1">
                <a:tableStyleId>{21E4AEA4-8DFA-4A89-87EB-49C32662AFE0}</a:tableStyleId>
              </a:tblPr>
              <a:tblGrid>
                <a:gridCol w="2802441">
                  <a:extLst>
                    <a:ext uri="{9D8B030D-6E8A-4147-A177-3AD203B41FA5}">
                      <a16:colId xmlns:a16="http://schemas.microsoft.com/office/drawing/2014/main" val="2954794777"/>
                    </a:ext>
                  </a:extLst>
                </a:gridCol>
                <a:gridCol w="2962089">
                  <a:extLst>
                    <a:ext uri="{9D8B030D-6E8A-4147-A177-3AD203B41FA5}">
                      <a16:colId xmlns:a16="http://schemas.microsoft.com/office/drawing/2014/main" val="1384192915"/>
                    </a:ext>
                  </a:extLst>
                </a:gridCol>
              </a:tblGrid>
              <a:tr h="717631">
                <a:tc>
                  <a:txBody>
                    <a:bodyPr/>
                    <a:lstStyle/>
                    <a:p>
                      <a:r>
                        <a:rPr lang="en-US" sz="1800" b="0" dirty="0">
                          <a:solidFill>
                            <a:schemeClr val="tx1"/>
                          </a:solidFill>
                        </a:rPr>
                        <a:t>Roughness (Standard Deviation of the Height)</a:t>
                      </a:r>
                    </a:p>
                  </a:txBody>
                  <a:tcPr>
                    <a:solidFill>
                      <a:schemeClr val="accent2"/>
                    </a:solidFill>
                  </a:tcPr>
                </a:tc>
                <a:tc>
                  <a:txBody>
                    <a:bodyPr/>
                    <a:lstStyle/>
                    <a:p>
                      <a:r>
                        <a:rPr lang="en-US" sz="1800" b="0" dirty="0">
                          <a:solidFill>
                            <a:schemeClr val="tx1"/>
                          </a:solidFill>
                        </a:rPr>
                        <a:t>44 nm</a:t>
                      </a:r>
                    </a:p>
                  </a:txBody>
                  <a:tcPr>
                    <a:solidFill>
                      <a:schemeClr val="accent2"/>
                    </a:solidFill>
                  </a:tcPr>
                </a:tc>
                <a:extLst>
                  <a:ext uri="{0D108BD9-81ED-4DB2-BD59-A6C34878D82A}">
                    <a16:rowId xmlns:a16="http://schemas.microsoft.com/office/drawing/2014/main" val="538522548"/>
                  </a:ext>
                </a:extLst>
              </a:tr>
              <a:tr h="623300">
                <a:tc>
                  <a:txBody>
                    <a:bodyPr/>
                    <a:lstStyle/>
                    <a:p>
                      <a:r>
                        <a:rPr lang="en-US" sz="1800" b="0" dirty="0">
                          <a:solidFill>
                            <a:schemeClr val="tx1"/>
                          </a:solidFill>
                        </a:rPr>
                        <a:t>Max height – Min Height</a:t>
                      </a:r>
                    </a:p>
                  </a:txBody>
                  <a:tcPr>
                    <a:solidFill>
                      <a:schemeClr val="accent2"/>
                    </a:solidFill>
                  </a:tcPr>
                </a:tc>
                <a:tc>
                  <a:txBody>
                    <a:bodyPr/>
                    <a:lstStyle/>
                    <a:p>
                      <a:r>
                        <a:rPr lang="en-US" sz="1800" b="0" dirty="0">
                          <a:solidFill>
                            <a:schemeClr val="tx1"/>
                          </a:solidFill>
                        </a:rPr>
                        <a:t>433 nm</a:t>
                      </a:r>
                    </a:p>
                  </a:txBody>
                  <a:tcPr>
                    <a:solidFill>
                      <a:schemeClr val="accent2"/>
                    </a:solidFill>
                  </a:tcPr>
                </a:tc>
                <a:extLst>
                  <a:ext uri="{0D108BD9-81ED-4DB2-BD59-A6C34878D82A}">
                    <a16:rowId xmlns:a16="http://schemas.microsoft.com/office/drawing/2014/main" val="258099775"/>
                  </a:ext>
                </a:extLst>
              </a:tr>
            </a:tbl>
          </a:graphicData>
        </a:graphic>
      </p:graphicFrame>
    </p:spTree>
    <p:extLst>
      <p:ext uri="{BB962C8B-B14F-4D97-AF65-F5344CB8AC3E}">
        <p14:creationId xmlns:p14="http://schemas.microsoft.com/office/powerpoint/2010/main" val="1801022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03FB2-9914-5B41-97F6-EBC5ED00A746}"/>
              </a:ext>
            </a:extLst>
          </p:cNvPr>
          <p:cNvSpPr>
            <a:spLocks noGrp="1"/>
          </p:cNvSpPr>
          <p:nvPr>
            <p:ph type="title"/>
          </p:nvPr>
        </p:nvSpPr>
        <p:spPr/>
        <p:txBody>
          <a:bodyPr/>
          <a:lstStyle/>
          <a:p>
            <a:r>
              <a:rPr lang="en-US" dirty="0"/>
              <a:t>Next steps</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1BC5D114-392C-704A-A39A-59C3CF340623}"/>
                  </a:ext>
                </a:extLst>
              </p:cNvPr>
              <p:cNvSpPr>
                <a:spLocks noGrp="1"/>
              </p:cNvSpPr>
              <p:nvPr>
                <p:ph idx="1"/>
              </p:nvPr>
            </p:nvSpPr>
            <p:spPr>
              <a:xfrm>
                <a:off x="1200150" y="2638044"/>
                <a:ext cx="9681210" cy="3637026"/>
              </a:xfrm>
            </p:spPr>
            <p:txBody>
              <a:bodyPr>
                <a:normAutofit fontScale="92500" lnSpcReduction="10000"/>
              </a:bodyPr>
              <a:lstStyle/>
              <a:p>
                <a:pPr algn="just"/>
                <a:r>
                  <a:rPr lang="en-US" sz="1900" dirty="0"/>
                  <a:t>For our next steps we would like to perform the electrical measurements using the KPFM and the C-AFM as well as to study different diamond structures. </a:t>
                </a:r>
              </a:p>
              <a:p>
                <a:pPr algn="just"/>
                <a:r>
                  <a:rPr lang="en-US" sz="1900" dirty="0"/>
                  <a:t>Surface Potential Imaging with Kelvin Probe Force Microscopy</a:t>
                </a:r>
              </a:p>
              <a:p>
                <a:pPr lvl="1" algn="just">
                  <a:lnSpc>
                    <a:spcPct val="90000"/>
                  </a:lnSpc>
                </a:pPr>
                <a:r>
                  <a:rPr lang="en-US" sz="1700" dirty="0">
                    <a:solidFill>
                      <a:schemeClr val="tx1">
                        <a:lumMod val="85000"/>
                        <a:lumOff val="15000"/>
                      </a:schemeClr>
                    </a:solidFill>
                  </a:rPr>
                  <a:t>KPFM enables nanometer-scale imaging of the surface potential on a broad range of materials.</a:t>
                </a:r>
              </a:p>
              <a:p>
                <a:pPr lvl="1" algn="just">
                  <a:lnSpc>
                    <a:spcPct val="90000"/>
                  </a:lnSpc>
                </a:pPr>
                <a:r>
                  <a:rPr lang="en-US" sz="1700" dirty="0">
                    <a:solidFill>
                      <a:schemeClr val="tx1">
                        <a:lumMod val="85000"/>
                        <a:lumOff val="15000"/>
                      </a:schemeClr>
                    </a:solidFill>
                  </a:rPr>
                  <a:t>The KPFM measures the contact potential difference between a conducting AFM tip and the sample. This difference (</a:t>
                </a:r>
                <a14:m>
                  <m:oMath xmlns:m="http://schemas.openxmlformats.org/officeDocument/2006/math">
                    <m:sSub>
                      <m:sSubPr>
                        <m:ctrlPr>
                          <a:rPr lang="en-US" sz="1700" i="1">
                            <a:solidFill>
                              <a:schemeClr val="tx1">
                                <a:lumMod val="85000"/>
                                <a:lumOff val="15000"/>
                              </a:schemeClr>
                            </a:solidFill>
                          </a:rPr>
                        </m:ctrlPr>
                      </m:sSubPr>
                      <m:e>
                        <m:r>
                          <a:rPr lang="en-US" sz="1700" i="1">
                            <a:solidFill>
                              <a:schemeClr val="tx1">
                                <a:lumMod val="85000"/>
                                <a:lumOff val="15000"/>
                              </a:schemeClr>
                            </a:solidFill>
                          </a:rPr>
                          <m:t>𝑉</m:t>
                        </m:r>
                      </m:e>
                      <m:sub>
                        <m:r>
                          <a:rPr lang="en-US" sz="1700" i="1">
                            <a:solidFill>
                              <a:schemeClr val="tx1">
                                <a:lumMod val="85000"/>
                                <a:lumOff val="15000"/>
                              </a:schemeClr>
                            </a:solidFill>
                          </a:rPr>
                          <m:t>𝐶𝑃𝐷</m:t>
                        </m:r>
                      </m:sub>
                    </m:sSub>
                  </m:oMath>
                </a14:m>
                <a:r>
                  <a:rPr lang="en-US" sz="1700" dirty="0">
                    <a:solidFill>
                      <a:schemeClr val="tx1">
                        <a:lumMod val="85000"/>
                        <a:lumOff val="15000"/>
                      </a:schemeClr>
                    </a:solidFill>
                  </a:rPr>
                  <a:t>) is defined by: </a:t>
                </a:r>
              </a:p>
              <a:p>
                <a:pPr lvl="2" algn="just">
                  <a:lnSpc>
                    <a:spcPct val="90000"/>
                  </a:lnSpc>
                </a:pPr>
                <a14:m>
                  <m:oMath xmlns:m="http://schemas.openxmlformats.org/officeDocument/2006/math">
                    <m:sSub>
                      <m:sSubPr>
                        <m:ctrlPr>
                          <a:rPr lang="en-US" sz="1700" i="1">
                            <a:solidFill>
                              <a:schemeClr val="tx1">
                                <a:lumMod val="85000"/>
                                <a:lumOff val="15000"/>
                              </a:schemeClr>
                            </a:solidFill>
                          </a:rPr>
                        </m:ctrlPr>
                      </m:sSubPr>
                      <m:e>
                        <m:r>
                          <a:rPr lang="en-US" sz="1700" i="1">
                            <a:solidFill>
                              <a:schemeClr val="tx1">
                                <a:lumMod val="85000"/>
                                <a:lumOff val="15000"/>
                              </a:schemeClr>
                            </a:solidFill>
                          </a:rPr>
                          <m:t>𝑉</m:t>
                        </m:r>
                      </m:e>
                      <m:sub>
                        <m:r>
                          <a:rPr lang="en-US" sz="1700" i="1">
                            <a:solidFill>
                              <a:schemeClr val="tx1">
                                <a:lumMod val="85000"/>
                                <a:lumOff val="15000"/>
                              </a:schemeClr>
                            </a:solidFill>
                          </a:rPr>
                          <m:t>𝐶𝑃𝐷</m:t>
                        </m:r>
                      </m:sub>
                    </m:sSub>
                    <m:r>
                      <a:rPr lang="en-US" sz="1700" i="1">
                        <a:solidFill>
                          <a:schemeClr val="tx1">
                            <a:lumMod val="85000"/>
                            <a:lumOff val="15000"/>
                          </a:schemeClr>
                        </a:solidFill>
                      </a:rPr>
                      <m:t>= </m:t>
                    </m:r>
                    <m:f>
                      <m:fPr>
                        <m:ctrlPr>
                          <a:rPr lang="en-US" sz="1700" i="1">
                            <a:solidFill>
                              <a:schemeClr val="tx1">
                                <a:lumMod val="85000"/>
                                <a:lumOff val="15000"/>
                              </a:schemeClr>
                            </a:solidFill>
                          </a:rPr>
                        </m:ctrlPr>
                      </m:fPr>
                      <m:num>
                        <m:sSub>
                          <m:sSubPr>
                            <m:ctrlPr>
                              <a:rPr lang="en-US" sz="1700" i="1">
                                <a:solidFill>
                                  <a:schemeClr val="tx1">
                                    <a:lumMod val="85000"/>
                                    <a:lumOff val="15000"/>
                                  </a:schemeClr>
                                </a:solidFill>
                              </a:rPr>
                            </m:ctrlPr>
                          </m:sSubPr>
                          <m:e>
                            <m:r>
                              <a:rPr lang="en-US" sz="1700" i="1">
                                <a:solidFill>
                                  <a:schemeClr val="tx1">
                                    <a:lumMod val="85000"/>
                                    <a:lumOff val="15000"/>
                                  </a:schemeClr>
                                </a:solidFill>
                                <a:ea typeface="Cambria Math" panose="02040503050406030204" pitchFamily="18" charset="0"/>
                              </a:rPr>
                              <m:t>𝜙</m:t>
                            </m:r>
                          </m:e>
                          <m:sub>
                            <m:r>
                              <a:rPr lang="en-US" sz="1700" i="1">
                                <a:solidFill>
                                  <a:schemeClr val="tx1">
                                    <a:lumMod val="85000"/>
                                    <a:lumOff val="15000"/>
                                  </a:schemeClr>
                                </a:solidFill>
                              </a:rPr>
                              <m:t>𝑡𝑖𝑝</m:t>
                            </m:r>
                          </m:sub>
                        </m:sSub>
                        <m:r>
                          <a:rPr lang="en-US" sz="1700" i="1">
                            <a:solidFill>
                              <a:schemeClr val="tx1">
                                <a:lumMod val="85000"/>
                                <a:lumOff val="15000"/>
                              </a:schemeClr>
                            </a:solidFill>
                          </a:rPr>
                          <m:t>−</m:t>
                        </m:r>
                        <m:sSub>
                          <m:sSubPr>
                            <m:ctrlPr>
                              <a:rPr lang="en-US" sz="1700" i="1">
                                <a:solidFill>
                                  <a:schemeClr val="tx1">
                                    <a:lumMod val="85000"/>
                                    <a:lumOff val="15000"/>
                                  </a:schemeClr>
                                </a:solidFill>
                              </a:rPr>
                            </m:ctrlPr>
                          </m:sSubPr>
                          <m:e>
                            <m:r>
                              <a:rPr lang="en-US" sz="1700" i="1">
                                <a:solidFill>
                                  <a:schemeClr val="tx1">
                                    <a:lumMod val="85000"/>
                                    <a:lumOff val="15000"/>
                                  </a:schemeClr>
                                </a:solidFill>
                                <a:ea typeface="Cambria Math" panose="02040503050406030204" pitchFamily="18" charset="0"/>
                              </a:rPr>
                              <m:t>𝜙</m:t>
                            </m:r>
                          </m:e>
                          <m:sub>
                            <m:r>
                              <a:rPr lang="en-US" sz="1700" i="1">
                                <a:solidFill>
                                  <a:schemeClr val="tx1">
                                    <a:lumMod val="85000"/>
                                    <a:lumOff val="15000"/>
                                  </a:schemeClr>
                                </a:solidFill>
                              </a:rPr>
                              <m:t>𝑠𝑎𝑚𝑝𝑙𝑒</m:t>
                            </m:r>
                          </m:sub>
                        </m:sSub>
                      </m:num>
                      <m:den>
                        <m:r>
                          <a:rPr lang="en-US" sz="1700" i="1">
                            <a:solidFill>
                              <a:schemeClr val="tx1">
                                <a:lumMod val="85000"/>
                                <a:lumOff val="15000"/>
                              </a:schemeClr>
                            </a:solidFill>
                          </a:rPr>
                          <m:t>−</m:t>
                        </m:r>
                        <m:r>
                          <a:rPr lang="en-US" sz="1700" i="1">
                            <a:solidFill>
                              <a:schemeClr val="tx1">
                                <a:lumMod val="85000"/>
                                <a:lumOff val="15000"/>
                              </a:schemeClr>
                            </a:solidFill>
                          </a:rPr>
                          <m:t>𝑒</m:t>
                        </m:r>
                      </m:den>
                    </m:f>
                  </m:oMath>
                </a14:m>
                <a:endParaRPr lang="en-US" sz="1700" dirty="0">
                  <a:solidFill>
                    <a:schemeClr val="tx1">
                      <a:lumMod val="85000"/>
                      <a:lumOff val="15000"/>
                    </a:schemeClr>
                  </a:solidFill>
                </a:endParaRPr>
              </a:p>
              <a:p>
                <a:pPr lvl="1" algn="just">
                  <a:lnSpc>
                    <a:spcPct val="90000"/>
                  </a:lnSpc>
                </a:pPr>
                <a:r>
                  <a:rPr lang="en-US" sz="1700" dirty="0">
                    <a:solidFill>
                      <a:schemeClr val="tx1">
                        <a:lumMod val="85000"/>
                        <a:lumOff val="15000"/>
                      </a:schemeClr>
                    </a:solidFill>
                  </a:rPr>
                  <a:t>Where </a:t>
                </a:r>
                <a14:m>
                  <m:oMath xmlns:m="http://schemas.openxmlformats.org/officeDocument/2006/math">
                    <m:sSub>
                      <m:sSubPr>
                        <m:ctrlPr>
                          <a:rPr lang="en-US" sz="1700" i="1">
                            <a:solidFill>
                              <a:schemeClr val="tx1">
                                <a:lumMod val="85000"/>
                                <a:lumOff val="15000"/>
                              </a:schemeClr>
                            </a:solidFill>
                          </a:rPr>
                        </m:ctrlPr>
                      </m:sSubPr>
                      <m:e>
                        <m:r>
                          <a:rPr lang="en-US" sz="1700" i="1">
                            <a:solidFill>
                              <a:schemeClr val="tx1">
                                <a:lumMod val="85000"/>
                                <a:lumOff val="15000"/>
                              </a:schemeClr>
                            </a:solidFill>
                            <a:ea typeface="Cambria Math" panose="02040503050406030204" pitchFamily="18" charset="0"/>
                          </a:rPr>
                          <m:t>𝜙</m:t>
                        </m:r>
                      </m:e>
                      <m:sub>
                        <m:r>
                          <a:rPr lang="en-US" sz="1700" i="1">
                            <a:solidFill>
                              <a:schemeClr val="tx1">
                                <a:lumMod val="85000"/>
                                <a:lumOff val="15000"/>
                              </a:schemeClr>
                            </a:solidFill>
                          </a:rPr>
                          <m:t>𝑡𝑖𝑝</m:t>
                        </m:r>
                      </m:sub>
                    </m:sSub>
                  </m:oMath>
                </a14:m>
                <a:r>
                  <a:rPr lang="en-US" sz="1700" dirty="0">
                    <a:solidFill>
                      <a:schemeClr val="tx1">
                        <a:lumMod val="85000"/>
                        <a:lumOff val="15000"/>
                      </a:schemeClr>
                    </a:solidFill>
                  </a:rPr>
                  <a:t> and </a:t>
                </a:r>
                <a14:m>
                  <m:oMath xmlns:m="http://schemas.openxmlformats.org/officeDocument/2006/math">
                    <m:sSub>
                      <m:sSubPr>
                        <m:ctrlPr>
                          <a:rPr lang="en-US" sz="1700" i="1">
                            <a:solidFill>
                              <a:schemeClr val="tx1">
                                <a:lumMod val="85000"/>
                                <a:lumOff val="15000"/>
                              </a:schemeClr>
                            </a:solidFill>
                          </a:rPr>
                        </m:ctrlPr>
                      </m:sSubPr>
                      <m:e>
                        <m:r>
                          <a:rPr lang="en-US" sz="1700" i="1">
                            <a:solidFill>
                              <a:schemeClr val="tx1">
                                <a:lumMod val="85000"/>
                                <a:lumOff val="15000"/>
                              </a:schemeClr>
                            </a:solidFill>
                            <a:ea typeface="Cambria Math" panose="02040503050406030204" pitchFamily="18" charset="0"/>
                          </a:rPr>
                          <m:t>𝜙</m:t>
                        </m:r>
                      </m:e>
                      <m:sub>
                        <m:r>
                          <a:rPr lang="en-US" sz="1700" i="1">
                            <a:solidFill>
                              <a:schemeClr val="tx1">
                                <a:lumMod val="85000"/>
                                <a:lumOff val="15000"/>
                              </a:schemeClr>
                            </a:solidFill>
                          </a:rPr>
                          <m:t>𝑠𝑎𝑚𝑝𝑙𝑒</m:t>
                        </m:r>
                      </m:sub>
                    </m:sSub>
                  </m:oMath>
                </a14:m>
                <a:r>
                  <a:rPr lang="en-US" sz="1700" dirty="0">
                    <a:solidFill>
                      <a:schemeClr val="tx1">
                        <a:lumMod val="85000"/>
                        <a:lumOff val="15000"/>
                      </a:schemeClr>
                    </a:solidFill>
                  </a:rPr>
                  <a:t> are the work functions of the tip and sample and </a:t>
                </a:r>
                <a14:m>
                  <m:oMath xmlns:m="http://schemas.openxmlformats.org/officeDocument/2006/math">
                    <m:r>
                      <a:rPr lang="en-US" sz="1700" i="1">
                        <a:solidFill>
                          <a:schemeClr val="tx1">
                            <a:lumMod val="85000"/>
                            <a:lumOff val="15000"/>
                          </a:schemeClr>
                        </a:solidFill>
                      </a:rPr>
                      <m:t>𝑒</m:t>
                    </m:r>
                  </m:oMath>
                </a14:m>
                <a:r>
                  <a:rPr lang="en-US" sz="1700" dirty="0">
                    <a:solidFill>
                      <a:schemeClr val="tx1">
                        <a:lumMod val="85000"/>
                        <a:lumOff val="15000"/>
                      </a:schemeClr>
                    </a:solidFill>
                  </a:rPr>
                  <a:t> is the electronic charge.</a:t>
                </a:r>
              </a:p>
              <a:p>
                <a:pPr lvl="1" algn="just">
                  <a:lnSpc>
                    <a:spcPct val="90000"/>
                  </a:lnSpc>
                </a:pPr>
                <a:r>
                  <a:rPr lang="en-US" sz="1700" dirty="0">
                    <a:solidFill>
                      <a:schemeClr val="tx1">
                        <a:lumMod val="85000"/>
                        <a:lumOff val="15000"/>
                      </a:schemeClr>
                    </a:solidFill>
                  </a:rPr>
                  <a:t>When the tip of the AFM is near the sample, an electric force is generated because of their different Fermi energy levels.</a:t>
                </a:r>
              </a:p>
              <a:p>
                <a:pPr lvl="1" algn="just">
                  <a:lnSpc>
                    <a:spcPct val="90000"/>
                  </a:lnSpc>
                </a:pPr>
                <a:r>
                  <a:rPr lang="en-US" sz="1700" dirty="0">
                    <a:solidFill>
                      <a:schemeClr val="tx1">
                        <a:lumMod val="85000"/>
                        <a:lumOff val="15000"/>
                      </a:schemeClr>
                    </a:solidFill>
                  </a:rPr>
                  <a:t>When electric contact occurs, the Fermi levels will align through electron current flow and the system will reach and equilibrium state.</a:t>
                </a:r>
              </a:p>
              <a:p>
                <a:pPr lvl="1"/>
                <a:endParaRPr lang="en-US" dirty="0">
                  <a:solidFill>
                    <a:schemeClr val="tx1"/>
                  </a:solidFill>
                </a:endParaRPr>
              </a:p>
              <a:p>
                <a:endParaRPr lang="en-US" dirty="0"/>
              </a:p>
            </p:txBody>
          </p:sp>
        </mc:Choice>
        <mc:Fallback>
          <p:sp>
            <p:nvSpPr>
              <p:cNvPr id="3" name="Content Placeholder 2">
                <a:extLst>
                  <a:ext uri="{FF2B5EF4-FFF2-40B4-BE49-F238E27FC236}">
                    <a16:creationId xmlns:a16="http://schemas.microsoft.com/office/drawing/2014/main" id="{1BC5D114-392C-704A-A39A-59C3CF340623}"/>
                  </a:ext>
                </a:extLst>
              </p:cNvPr>
              <p:cNvSpPr>
                <a:spLocks noGrp="1" noRot="1" noChangeAspect="1" noMove="1" noResize="1" noEditPoints="1" noAdjustHandles="1" noChangeArrowheads="1" noChangeShapeType="1" noTextEdit="1"/>
              </p:cNvSpPr>
              <p:nvPr>
                <p:ph idx="1"/>
              </p:nvPr>
            </p:nvSpPr>
            <p:spPr>
              <a:xfrm>
                <a:off x="1200150" y="2638044"/>
                <a:ext cx="9681210" cy="3637026"/>
              </a:xfrm>
              <a:blipFill>
                <a:blip r:embed="rId2"/>
                <a:stretch>
                  <a:fillRect l="-393" t="-1394" r="-393" b="-2091"/>
                </a:stretch>
              </a:blipFill>
            </p:spPr>
            <p:txBody>
              <a:bodyPr/>
              <a:lstStyle/>
              <a:p>
                <a:r>
                  <a:rPr lang="en-US">
                    <a:noFill/>
                  </a:rPr>
                  <a:t> </a:t>
                </a:r>
              </a:p>
            </p:txBody>
          </p:sp>
        </mc:Fallback>
      </mc:AlternateContent>
    </p:spTree>
    <p:extLst>
      <p:ext uri="{BB962C8B-B14F-4D97-AF65-F5344CB8AC3E}">
        <p14:creationId xmlns:p14="http://schemas.microsoft.com/office/powerpoint/2010/main" val="214553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79082-8F80-D941-BFE8-61E5BB9B6B48}"/>
              </a:ext>
            </a:extLst>
          </p:cNvPr>
          <p:cNvSpPr>
            <a:spLocks noGrp="1"/>
          </p:cNvSpPr>
          <p:nvPr>
            <p:ph type="title"/>
          </p:nvPr>
        </p:nvSpPr>
        <p:spPr/>
        <p:txBody>
          <a:bodyPr/>
          <a:lstStyle/>
          <a:p>
            <a:r>
              <a:rPr lang="en-US" dirty="0"/>
              <a:t>Next steps continued</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88873E12-6439-1E43-9F8E-2D24DABAE271}"/>
                  </a:ext>
                </a:extLst>
              </p:cNvPr>
              <p:cNvSpPr>
                <a:spLocks noGrp="1"/>
              </p:cNvSpPr>
              <p:nvPr>
                <p:ph idx="1"/>
              </p:nvPr>
            </p:nvSpPr>
            <p:spPr>
              <a:xfrm>
                <a:off x="1394460" y="2638044"/>
                <a:ext cx="9475470" cy="3101983"/>
              </a:xfrm>
            </p:spPr>
            <p:txBody>
              <a:bodyPr>
                <a:normAutofit lnSpcReduction="10000"/>
              </a:bodyPr>
              <a:lstStyle/>
              <a:p>
                <a:pPr algn="just"/>
                <a:r>
                  <a:rPr lang="en-US" dirty="0">
                    <a:solidFill>
                      <a:schemeClr val="tx1">
                        <a:lumMod val="85000"/>
                        <a:lumOff val="15000"/>
                      </a:schemeClr>
                    </a:solidFill>
                  </a:rPr>
                  <a:t>Conductivity Imaging with Conductive Atomic Force Microscopy</a:t>
                </a:r>
              </a:p>
              <a:p>
                <a:pPr lvl="1" algn="just">
                  <a:lnSpc>
                    <a:spcPct val="90000"/>
                  </a:lnSpc>
                </a:pPr>
                <a:r>
                  <a:rPr lang="en-US" dirty="0">
                    <a:solidFill>
                      <a:schemeClr val="tx1">
                        <a:lumMod val="85000"/>
                        <a:lumOff val="15000"/>
                      </a:schemeClr>
                    </a:solidFill>
                  </a:rPr>
                  <a:t>Conductive Atomic Force Microscopy measures the topography and the electric current flow simultaneously.</a:t>
                </a:r>
              </a:p>
              <a:p>
                <a:pPr lvl="1" algn="just">
                  <a:lnSpc>
                    <a:spcPct val="90000"/>
                  </a:lnSpc>
                </a:pPr>
                <a:r>
                  <a:rPr lang="en-US" dirty="0">
                    <a:solidFill>
                      <a:schemeClr val="tx1">
                        <a:lumMod val="85000"/>
                        <a:lumOff val="15000"/>
                      </a:schemeClr>
                    </a:solidFill>
                  </a:rPr>
                  <a:t>Like on a normal AFM topography is measured by the deflection of the cantilever while the current is measured through a current-to-voltage preamplifier.</a:t>
                </a:r>
              </a:p>
              <a:p>
                <a:pPr lvl="1" algn="just">
                  <a:lnSpc>
                    <a:spcPct val="90000"/>
                  </a:lnSpc>
                </a:pPr>
                <a:r>
                  <a:rPr lang="en-US" dirty="0">
                    <a:solidFill>
                      <a:schemeClr val="tx1">
                        <a:lumMod val="85000"/>
                        <a:lumOff val="15000"/>
                      </a:schemeClr>
                    </a:solidFill>
                  </a:rPr>
                  <a:t>Preamplifier – converts a weak electrical signal into a strong enough signal for further processing.</a:t>
                </a:r>
              </a:p>
              <a:p>
                <a:pPr lvl="1" algn="just">
                  <a:lnSpc>
                    <a:spcPct val="90000"/>
                  </a:lnSpc>
                </a:pPr>
                <a:r>
                  <a:rPr lang="en-US" dirty="0">
                    <a:solidFill>
                      <a:schemeClr val="tx1">
                        <a:lumMod val="85000"/>
                        <a:lumOff val="15000"/>
                      </a:schemeClr>
                    </a:solidFill>
                  </a:rPr>
                  <a:t>When there is a potential difference between the tip and the sample holder, an electric field is created. This results in a net current flowing from tip to sample or vice versa. </a:t>
                </a:r>
              </a:p>
              <a:p>
                <a:pPr lvl="1" algn="just">
                  <a:lnSpc>
                    <a:spcPct val="90000"/>
                  </a:lnSpc>
                </a:pPr>
                <a:r>
                  <a:rPr lang="en-US" dirty="0">
                    <a:solidFill>
                      <a:schemeClr val="tx1">
                        <a:lumMod val="85000"/>
                        <a:lumOff val="15000"/>
                      </a:schemeClr>
                    </a:solidFill>
                  </a:rPr>
                  <a:t>The current collected then obeys the following relationship:</a:t>
                </a:r>
              </a:p>
              <a:p>
                <a:pPr lvl="2" algn="just">
                  <a:lnSpc>
                    <a:spcPct val="90000"/>
                  </a:lnSpc>
                </a:pPr>
                <a14:m>
                  <m:oMath xmlns:m="http://schemas.openxmlformats.org/officeDocument/2006/math">
                    <m:r>
                      <a:rPr lang="en-US" i="1">
                        <a:solidFill>
                          <a:schemeClr val="tx1">
                            <a:lumMod val="85000"/>
                            <a:lumOff val="15000"/>
                          </a:schemeClr>
                        </a:solidFill>
                        <a:latin typeface="Cambria Math" panose="02040503050406030204" pitchFamily="18" charset="0"/>
                      </a:rPr>
                      <m:t>𝐼</m:t>
                    </m:r>
                    <m:r>
                      <a:rPr lang="en-US" i="1">
                        <a:solidFill>
                          <a:schemeClr val="tx1">
                            <a:lumMod val="85000"/>
                            <a:lumOff val="15000"/>
                          </a:schemeClr>
                        </a:solidFill>
                        <a:latin typeface="Cambria Math" panose="02040503050406030204" pitchFamily="18" charset="0"/>
                      </a:rPr>
                      <m:t>=</m:t>
                    </m:r>
                    <m:r>
                      <a:rPr lang="en-US" i="1">
                        <a:solidFill>
                          <a:schemeClr val="tx1">
                            <a:lumMod val="85000"/>
                            <a:lumOff val="15000"/>
                          </a:schemeClr>
                        </a:solidFill>
                        <a:latin typeface="Cambria Math" panose="02040503050406030204" pitchFamily="18" charset="0"/>
                      </a:rPr>
                      <m:t>𝐽</m:t>
                    </m:r>
                    <m:sSub>
                      <m:sSubPr>
                        <m:ctrlPr>
                          <a:rPr lang="en-US" i="1">
                            <a:solidFill>
                              <a:schemeClr val="tx1">
                                <a:lumMod val="85000"/>
                                <a:lumOff val="15000"/>
                              </a:schemeClr>
                            </a:solidFill>
                            <a:latin typeface="Cambria Math" panose="02040503050406030204" pitchFamily="18" charset="0"/>
                          </a:rPr>
                        </m:ctrlPr>
                      </m:sSubPr>
                      <m:e>
                        <m:r>
                          <a:rPr lang="en-US" i="1">
                            <a:solidFill>
                              <a:schemeClr val="tx1">
                                <a:lumMod val="85000"/>
                                <a:lumOff val="15000"/>
                              </a:schemeClr>
                            </a:solidFill>
                            <a:latin typeface="Cambria Math" panose="02040503050406030204" pitchFamily="18" charset="0"/>
                          </a:rPr>
                          <m:t>𝐴</m:t>
                        </m:r>
                      </m:e>
                      <m:sub>
                        <m:r>
                          <a:rPr lang="en-US" i="1">
                            <a:solidFill>
                              <a:schemeClr val="tx1">
                                <a:lumMod val="85000"/>
                                <a:lumOff val="15000"/>
                              </a:schemeClr>
                            </a:solidFill>
                            <a:latin typeface="Cambria Math" panose="02040503050406030204" pitchFamily="18" charset="0"/>
                          </a:rPr>
                          <m:t>𝑒𝑓𝑓</m:t>
                        </m:r>
                      </m:sub>
                    </m:sSub>
                  </m:oMath>
                </a14:m>
                <a:endParaRPr lang="en-US" dirty="0">
                  <a:solidFill>
                    <a:schemeClr val="tx1">
                      <a:lumMod val="85000"/>
                      <a:lumOff val="15000"/>
                    </a:schemeClr>
                  </a:solidFill>
                </a:endParaRPr>
              </a:p>
              <a:p>
                <a:endParaRPr lang="en-US" dirty="0"/>
              </a:p>
            </p:txBody>
          </p:sp>
        </mc:Choice>
        <mc:Fallback>
          <p:sp>
            <p:nvSpPr>
              <p:cNvPr id="3" name="Content Placeholder 2">
                <a:extLst>
                  <a:ext uri="{FF2B5EF4-FFF2-40B4-BE49-F238E27FC236}">
                    <a16:creationId xmlns:a16="http://schemas.microsoft.com/office/drawing/2014/main" id="{88873E12-6439-1E43-9F8E-2D24DABAE271}"/>
                  </a:ext>
                </a:extLst>
              </p:cNvPr>
              <p:cNvSpPr>
                <a:spLocks noGrp="1" noRot="1" noChangeAspect="1" noMove="1" noResize="1" noEditPoints="1" noAdjustHandles="1" noChangeArrowheads="1" noChangeShapeType="1" noTextEdit="1"/>
              </p:cNvSpPr>
              <p:nvPr>
                <p:ph idx="1"/>
              </p:nvPr>
            </p:nvSpPr>
            <p:spPr>
              <a:xfrm>
                <a:off x="1394460" y="2638044"/>
                <a:ext cx="9475470" cy="3101983"/>
              </a:xfrm>
              <a:blipFill>
                <a:blip r:embed="rId2"/>
                <a:stretch>
                  <a:fillRect l="-402" t="-1633" r="-268"/>
                </a:stretch>
              </a:blipFill>
            </p:spPr>
            <p:txBody>
              <a:bodyPr/>
              <a:lstStyle/>
              <a:p>
                <a:r>
                  <a:rPr lang="en-US">
                    <a:noFill/>
                  </a:rPr>
                  <a:t> </a:t>
                </a:r>
              </a:p>
            </p:txBody>
          </p:sp>
        </mc:Fallback>
      </mc:AlternateContent>
    </p:spTree>
    <p:extLst>
      <p:ext uri="{BB962C8B-B14F-4D97-AF65-F5344CB8AC3E}">
        <p14:creationId xmlns:p14="http://schemas.microsoft.com/office/powerpoint/2010/main" val="574858268"/>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{B76DAC47-73A3-2340-A43A-D1E68B0CE709}tf10001120</Template>
  <TotalTime>125</TotalTime>
  <Words>1222</Words>
  <Application>Microsoft Macintosh PowerPoint</Application>
  <PresentationFormat>Widescreen</PresentationFormat>
  <Paragraphs>84</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Cambria Math</vt:lpstr>
      <vt:lpstr>Gill Sans MT</vt:lpstr>
      <vt:lpstr>Parcel</vt:lpstr>
      <vt:lpstr>Using atomic force microscopy to study diamond surfaces</vt:lpstr>
      <vt:lpstr>Overview</vt:lpstr>
      <vt:lpstr>Benefits of diamond</vt:lpstr>
      <vt:lpstr>What is an Afm?</vt:lpstr>
      <vt:lpstr>How are KPFM and C-AFM different?</vt:lpstr>
      <vt:lpstr>Experiment and Results</vt:lpstr>
      <vt:lpstr>Experiment and Results continued</vt:lpstr>
      <vt:lpstr>Next steps</vt:lpstr>
      <vt:lpstr>Next steps continued</vt:lpstr>
      <vt:lpstr>Conclusions</vt:lpstr>
      <vt:lpstr>Acknowledgements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atomic force microscopy to study diamond surfaces</dc:title>
  <dc:creator>Eric Gutierrez (Student)</dc:creator>
  <cp:lastModifiedBy>Eric Gutierrez (Student)</cp:lastModifiedBy>
  <cp:revision>12</cp:revision>
  <dcterms:created xsi:type="dcterms:W3CDTF">2020-04-07T03:31:58Z</dcterms:created>
  <dcterms:modified xsi:type="dcterms:W3CDTF">2020-04-07T05:37:12Z</dcterms:modified>
</cp:coreProperties>
</file>